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7" r:id="rId6"/>
    <p:sldId id="258" r:id="rId7"/>
    <p:sldId id="290" r:id="rId8"/>
    <p:sldId id="293" r:id="rId9"/>
    <p:sldId id="291" r:id="rId10"/>
    <p:sldId id="295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3204" autoAdjust="0"/>
  </p:normalViewPr>
  <p:slideViewPr>
    <p:cSldViewPr snapToGrid="0">
      <p:cViewPr>
        <p:scale>
          <a:sx n="47" d="100"/>
          <a:sy n="47" d="100"/>
        </p:scale>
        <p:origin x="1770" y="342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6D971-A237-A69E-1828-CBEF0B0CC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CF57F6-5EFE-8DAC-C5C6-8021C4E76D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285EEC-4F51-4842-5844-9AE96A6D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0D8F-CBC7-F191-4EF2-AB3EE59B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1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EBACD-ECA3-DCE7-E3C9-AEAC732BB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3C391A-392B-47A1-A969-5BED5B5642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C006FF-BD6E-B554-D8D8-FC4F5996E9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9F9F-D0CF-C010-DEE2-F587CEEDE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3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26E05-AE6C-84F2-B455-575591659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BFE120-94B6-2205-FF46-AD705CD9ED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17BE8F-2DD6-758A-3A0C-EAF2065F10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6238C-9070-C89A-8074-49A93E17AE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23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C2B3A-8777-6719-18D6-0980A18EB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25100E-19D1-1A25-558B-CC7B0ADCCB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E6DF34-3687-A3E6-BDBF-8BA444F5B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6DB97-E797-E1B8-4A3D-EFA4CC763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43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D3915-0001-A530-977D-2E282B6FF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4D06A3-26EF-0746-EAE2-81260F3E38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491285-80BE-0C29-F2D7-2C056D39AD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7B168-5438-3DB6-0599-6B5D30FAD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8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55FFA-DAEC-4139-BBED-FF9BE3443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CF75B4-E5C0-FE29-8F22-4F02FB31D6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E65FC6-402D-9698-5586-9D9D20CACF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77A5F-03B3-D594-4A71-E5B057B54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23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1D4C7-37CC-1761-ED7B-7B8CBC403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530D72-753F-AB41-9F12-22112B9FE3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9272EA-7763-310D-0CCE-7D9AEF3ED6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B3AD4-3F9E-4512-A0D8-F428074345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3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13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C1FE7-352A-BB27-8476-442009EB7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950261-310C-F258-1C73-767653E34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7A3499-1C15-DD10-5658-29E92BB9E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B5BE-D09D-8E14-7275-0FB73A6DA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4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DB0D0-984A-FF6F-D568-54BF5159F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33E882-F273-52EA-B9CC-99D16DDB3F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8FE516-610E-3237-760A-EE89A247D3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F7A8E-33F0-58C6-0F60-E8C82119A3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59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6DB2A-6169-1612-87FC-581728B1B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DDBEE5-5712-A6EC-2BF5-3E341DDDF5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0A8C01-C792-EECE-1EC3-8501CFEF6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CE136-9DF0-BE96-F4EE-53D2C21C5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7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42AA1-EBB3-F486-C256-E2BB18DCB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6893D2-5997-283B-EFD4-575553683F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CA8019-9BAE-4A64-0017-C48F5DC7E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E20DA-DFF9-1D15-15DE-BCE8A9102E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772" y="677918"/>
            <a:ext cx="6856292" cy="3590596"/>
          </a:xfrm>
        </p:spPr>
        <p:txBody>
          <a:bodyPr>
            <a:normAutofit/>
          </a:bodyPr>
          <a:lstStyle/>
          <a:p>
            <a:r>
              <a:rPr lang="en-US" dirty="0"/>
              <a:t>BIDDING IN COMPETITIVE AUCTIONS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41960-6E86-C3B2-12C0-A2F6A9898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A31B-49BA-9528-F566-D2E013A8A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1H – x – 3H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5DEF9-9450-8562-C2AA-A0FD203A3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1"/>
            <a:ext cx="6594768" cy="21375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Shows a pre-emptive 4-piece raise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Without the double, you might bid 2H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D9D40449-6727-9258-8E7B-A5D1E2AFA3F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66006D71-2A98-BE4A-639E-32F5BEFAE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0BA6FA1-CDE8-10D1-1911-A58D44784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07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FF2AF-0FCB-0ACC-1034-BB2C677D8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C0863-5D8B-E663-C5F3-5B0C2E5E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1S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7C288DC-B3AC-E385-C3AE-C420B08B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27C22F-2B28-803A-4FE9-AF560C99D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C3017-16CF-A58F-19B2-9189A39B8CC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J62</a:t>
            </a:r>
          </a:p>
          <a:p>
            <a:r>
              <a:rPr lang="en-US" sz="2800" b="1" dirty="0"/>
              <a:t>K5</a:t>
            </a:r>
          </a:p>
          <a:p>
            <a:r>
              <a:rPr lang="en-US" sz="2800" b="1" dirty="0"/>
              <a:t>QT87</a:t>
            </a:r>
          </a:p>
          <a:p>
            <a:r>
              <a:rPr lang="en-US" sz="2800" b="1" dirty="0"/>
              <a:t>9865</a:t>
            </a:r>
          </a:p>
        </p:txBody>
      </p:sp>
    </p:spTree>
    <p:extLst>
      <p:ext uri="{BB962C8B-B14F-4D97-AF65-F5344CB8AC3E}">
        <p14:creationId xmlns:p14="http://schemas.microsoft.com/office/powerpoint/2010/main" val="3777951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0611A-B963-F1D6-7B9D-48ACB4064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9B35-5980-BE54-9AE3-A94850DA1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1S – x – 2S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599EA-0C34-1889-33C2-17E4288C7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1"/>
            <a:ext cx="6594768" cy="213757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Show your support with a simple raise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355526C5-AF5C-B7A4-BC63-8FE8B6ADFA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3A661DB1-1027-9D79-2A7B-CEBF13BF5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6307AA-C479-5358-E8F8-05DE445BF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9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E5053-68B9-96F5-F48E-0CBEC12E0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4587-D2FC-93EF-B1BC-8CFD2855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899A44B-A2C7-133D-8359-3DD206A65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60E94FB-D343-4403-B3D7-18E90634F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D4238-52A5-C7AC-C0A7-8F9A138799E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98</a:t>
            </a:r>
          </a:p>
          <a:p>
            <a:r>
              <a:rPr lang="en-US" sz="2800" b="1" dirty="0"/>
              <a:t>KQJT98</a:t>
            </a:r>
          </a:p>
          <a:p>
            <a:r>
              <a:rPr lang="en-US" sz="2800" b="1" dirty="0"/>
              <a:t>54</a:t>
            </a:r>
          </a:p>
          <a:p>
            <a:r>
              <a:rPr lang="en-US" sz="2800" b="1" dirty="0"/>
              <a:t>865</a:t>
            </a:r>
          </a:p>
        </p:txBody>
      </p:sp>
    </p:spTree>
    <p:extLst>
      <p:ext uri="{BB962C8B-B14F-4D97-AF65-F5344CB8AC3E}">
        <p14:creationId xmlns:p14="http://schemas.microsoft.com/office/powerpoint/2010/main" val="404070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CB46D-E5C9-7A0A-BFC1-6398062CE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470D-9A5C-12CD-5F07-953E3920E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1C – x – 2H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A1064-D688-095F-8C9B-C24B18085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1"/>
            <a:ext cx="6594768" cy="255848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Pre-emptive bid showing 6 Hearts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RHO who doubled, has at least 3 Hearts, so have a good suit, especially when vulnerable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EB4340AB-EC23-FF9B-BFE7-8CFE0B885B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25351500-C177-96BF-C8B2-3839F36BA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EF68C35-4AAC-470D-166D-F308CAEB3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1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25684-9D1C-26B1-CE72-591D1DAF7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CD07-3FB7-5456-614F-8543DBB4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1S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9DA45B-ACDF-C525-05C1-0C1B6065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6D6C3D2-11CE-F512-456A-7B0587F1B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0B22C-40EC-2889-6BFB-034793097D0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J9832</a:t>
            </a:r>
          </a:p>
          <a:p>
            <a:r>
              <a:rPr lang="en-US" sz="2800" b="1" dirty="0"/>
              <a:t>4</a:t>
            </a:r>
          </a:p>
          <a:p>
            <a:r>
              <a:rPr lang="en-US" sz="2800" b="1" dirty="0"/>
              <a:t>A974</a:t>
            </a:r>
          </a:p>
          <a:p>
            <a:r>
              <a:rPr lang="en-US" sz="2800" b="1" dirty="0"/>
              <a:t>865</a:t>
            </a:r>
          </a:p>
        </p:txBody>
      </p:sp>
    </p:spTree>
    <p:extLst>
      <p:ext uri="{BB962C8B-B14F-4D97-AF65-F5344CB8AC3E}">
        <p14:creationId xmlns:p14="http://schemas.microsoft.com/office/powerpoint/2010/main" val="395433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805BC-15C2-A2A3-523F-63AB41FB7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5771-AA11-72A6-AE5D-C05AC8B83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7"/>
            <a:ext cx="6594768" cy="1162594"/>
          </a:xfrm>
        </p:spPr>
        <p:txBody>
          <a:bodyPr>
            <a:normAutofit/>
          </a:bodyPr>
          <a:lstStyle/>
          <a:p>
            <a:r>
              <a:rPr lang="en-US" dirty="0"/>
              <a:t>1S – x – 4S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14B38-81A2-6FC3-EC33-9DE75F136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400783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have 10 trumps and want to get to 4S as quickly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Maybe only bid 3S with something like:</a:t>
            </a:r>
          </a:p>
          <a:p>
            <a:r>
              <a:rPr lang="en-US" sz="2800" b="1" dirty="0"/>
              <a:t>J9832</a:t>
            </a:r>
          </a:p>
          <a:p>
            <a:r>
              <a:rPr lang="en-US" sz="2800" b="1" dirty="0"/>
              <a:t>74</a:t>
            </a:r>
          </a:p>
          <a:p>
            <a:r>
              <a:rPr lang="en-US" sz="2800" b="1" dirty="0"/>
              <a:t>A94</a:t>
            </a:r>
          </a:p>
          <a:p>
            <a:r>
              <a:rPr lang="en-US" sz="2800" b="1" dirty="0"/>
              <a:t>865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519AB1B9-7077-2ACA-9033-A1874E0A1E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A9999278-E304-FBB4-BF83-8EB7D1D11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5FA8ED6-23EE-B3E2-9EF1-FB52188B3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1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9461"/>
            <a:ext cx="6343650" cy="1947979"/>
          </a:xfrm>
        </p:spPr>
        <p:txBody>
          <a:bodyPr>
            <a:normAutofit/>
          </a:bodyPr>
          <a:lstStyle/>
          <a:p>
            <a:r>
              <a:rPr lang="en-US" dirty="0"/>
              <a:t>OPPONENTS MAKE A TAKE-OUT DOUBLE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2377441"/>
            <a:ext cx="6338887" cy="35915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Redouble with 10+ HCP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But, with 10+ and a shapely hand, tend to bid naturally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 new suit is forcing at the 1-level, but not at the 2-level (partnership agreement)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Jump raise is weak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Pass if you have nothing special to say (generally 0-6 but maybe more)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1d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66A906-2869-BB36-138E-D45F62E9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186C3A-548E-AD87-3029-964123530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A9118-C233-5725-FF49-766B3E5A13F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Q32</a:t>
            </a:r>
          </a:p>
          <a:p>
            <a:r>
              <a:rPr lang="en-US" sz="2800" b="1" dirty="0"/>
              <a:t>AK3</a:t>
            </a:r>
          </a:p>
          <a:p>
            <a:r>
              <a:rPr lang="en-US" sz="2800" b="1" dirty="0"/>
              <a:t>K72</a:t>
            </a:r>
          </a:p>
          <a:p>
            <a:r>
              <a:rPr lang="en-US" sz="2800" b="1" dirty="0"/>
              <a:t>A542</a:t>
            </a:r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1d – x - 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Find our more about partner’s hand.  You might belong in 5D opposite something like:</a:t>
            </a:r>
          </a:p>
          <a:p>
            <a:r>
              <a:rPr lang="en-US" b="1" dirty="0"/>
              <a:t>Q32                           8</a:t>
            </a:r>
          </a:p>
          <a:p>
            <a:r>
              <a:rPr lang="en-US" b="1" dirty="0"/>
              <a:t>AK3                           QJ4</a:t>
            </a:r>
          </a:p>
          <a:p>
            <a:r>
              <a:rPr lang="en-US" b="1" dirty="0"/>
              <a:t>K75                           QJT9873</a:t>
            </a:r>
          </a:p>
          <a:p>
            <a:r>
              <a:rPr lang="en-US" b="1" dirty="0"/>
              <a:t>A542                         KQ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1DFE730E-30E7-DA99-A3EE-ACB889D161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F855448-57DF-E468-AF41-00CAAC2D7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2FDA21-768F-9929-E6D6-D78CD4F8E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3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1FC2E-2EE0-ADAE-2B27-A6FF87E90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6C90-1293-63A7-6F71-8262F241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1d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9CC5D6-B3EB-D96B-7374-85053339F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9955B7-7527-AA97-ECD8-80EFDF27F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5DEA6-3F96-8085-840C-A07C44A5A6A7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Q876</a:t>
            </a:r>
          </a:p>
          <a:p>
            <a:r>
              <a:rPr lang="en-US" sz="2800" b="1" dirty="0"/>
              <a:t>Q765</a:t>
            </a:r>
          </a:p>
          <a:p>
            <a:r>
              <a:rPr lang="en-US" sz="2800" b="1" dirty="0"/>
              <a:t>87</a:t>
            </a:r>
          </a:p>
          <a:p>
            <a:r>
              <a:rPr lang="en-US" sz="2800" b="1" dirty="0"/>
              <a:t>932</a:t>
            </a:r>
          </a:p>
        </p:txBody>
      </p:sp>
    </p:spTree>
    <p:extLst>
      <p:ext uri="{BB962C8B-B14F-4D97-AF65-F5344CB8AC3E}">
        <p14:creationId xmlns:p14="http://schemas.microsoft.com/office/powerpoint/2010/main" val="143303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2785508"/>
          </a:xfrm>
        </p:spPr>
        <p:txBody>
          <a:bodyPr>
            <a:normAutofit/>
          </a:bodyPr>
          <a:lstStyle/>
          <a:p>
            <a:r>
              <a:rPr lang="en-US" dirty="0"/>
              <a:t>1d – x - 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3373686"/>
            <a:ext cx="6449785" cy="1029586"/>
          </a:xfrm>
        </p:spPr>
        <p:txBody>
          <a:bodyPr/>
          <a:lstStyle/>
          <a:p>
            <a:r>
              <a:rPr lang="en-US" sz="3200" b="1" dirty="0"/>
              <a:t>You have nothing to say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8D8EF-09F7-2BAC-3EC4-6E8F4051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5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3C6F7-F146-2603-E45E-1676740D4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E2FC-1B59-F3AC-9E31-F9F16503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1d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36F09E-26E6-7B6C-E221-44B75CF5F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BB9ADB8-96BD-3B74-60CA-96482F0B4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4D905-6D6D-1B47-4641-4C43AC0E21F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6</a:t>
            </a:r>
          </a:p>
          <a:p>
            <a:r>
              <a:rPr lang="en-US" sz="2800" b="1" dirty="0"/>
              <a:t>AQ8542</a:t>
            </a:r>
          </a:p>
          <a:p>
            <a:r>
              <a:rPr lang="en-US" sz="2800" b="1" dirty="0"/>
              <a:t>A87</a:t>
            </a:r>
          </a:p>
          <a:p>
            <a:r>
              <a:rPr lang="en-US" sz="2800" b="1" dirty="0"/>
              <a:t>Q92</a:t>
            </a:r>
          </a:p>
        </p:txBody>
      </p:sp>
    </p:spTree>
    <p:extLst>
      <p:ext uri="{BB962C8B-B14F-4D97-AF65-F5344CB8AC3E}">
        <p14:creationId xmlns:p14="http://schemas.microsoft.com/office/powerpoint/2010/main" val="184566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47EB8-7FA8-667C-CDB0-D5079FCE8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411E-2A10-2EB8-88D5-1A0391AA0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1d – x – 1H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EDD89-96FC-65BF-F88E-4BE6FF671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Redouble would give the opponents the chance to bid a lot of Spades before you even get to mention Hearts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Your bid at the 1-level is forcing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 not jump to 2H, which would be weak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81AC51E2-1A9E-1397-D52E-CE421DFE1A6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6C20BE6-41B4-5FA2-4368-6554A78EE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F37FE35-2AF9-05B5-4B35-5F0FCFA3D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16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57626-C0CF-E4D9-5C0B-F205EA103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1575-00A7-7B67-6E50-7A6B6621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1H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A71A16-CD38-9268-AE01-CD1FD4909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21B83D-A3B1-5458-8BF8-27AAD8EEB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6CB29-D0AA-D1E4-D339-4BA6FEDA1E6B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6</a:t>
            </a:r>
          </a:p>
          <a:p>
            <a:r>
              <a:rPr lang="en-US" sz="2800" b="1" dirty="0"/>
              <a:t>J876</a:t>
            </a:r>
          </a:p>
          <a:p>
            <a:r>
              <a:rPr lang="en-US" sz="2800" b="1" dirty="0"/>
              <a:t>KT872</a:t>
            </a:r>
          </a:p>
          <a:p>
            <a:r>
              <a:rPr lang="en-US" sz="2800" b="1" dirty="0"/>
              <a:t>987</a:t>
            </a:r>
          </a:p>
        </p:txBody>
      </p:sp>
    </p:spTree>
    <p:extLst>
      <p:ext uri="{BB962C8B-B14F-4D97-AF65-F5344CB8AC3E}">
        <p14:creationId xmlns:p14="http://schemas.microsoft.com/office/powerpoint/2010/main" val="16803984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{A679D069-1175-46E5-9E80-4E07B1B0D40E}tf33968143_win32</Template>
  <TotalTime>62</TotalTime>
  <Words>366</Words>
  <Application>Microsoft Office PowerPoint</Application>
  <PresentationFormat>Widescreen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Avenir Next LT Pro</vt:lpstr>
      <vt:lpstr>Calibri</vt:lpstr>
      <vt:lpstr>Custom</vt:lpstr>
      <vt:lpstr>BIDDING IN COMPETITIVE AUCTIONS</vt:lpstr>
      <vt:lpstr>OPPONENTS MAKE A TAKE-OUT DOUBLE</vt:lpstr>
      <vt:lpstr>PARTNER OPENS 1d AND OPPONENTS x.  WHAT IS YOUR CALL?</vt:lpstr>
      <vt:lpstr>1d – x - xx</vt:lpstr>
      <vt:lpstr>PARTNER OPENS 1d AND OPPONENTS x.  WHAT IS YOUR CALL?</vt:lpstr>
      <vt:lpstr>1d – x - p</vt:lpstr>
      <vt:lpstr>PARTNER OPENS 1d AND OPPONENTS x.  WHAT IS YOUR CALL?</vt:lpstr>
      <vt:lpstr>1d – x – 1H</vt:lpstr>
      <vt:lpstr>PARTNER OPENS 1H AND OPPONENTS x.  WHAT IS YOUR CALL?</vt:lpstr>
      <vt:lpstr>1H – x – 3H</vt:lpstr>
      <vt:lpstr>PARTNER OPENS 1S AND OPPONENTS x.  WHAT IS YOUR CALL?</vt:lpstr>
      <vt:lpstr>1S – x – 2S</vt:lpstr>
      <vt:lpstr>PARTNER OPENS 1C AND OPPONENTS x.  WHAT IS YOUR CALL?</vt:lpstr>
      <vt:lpstr>1C – x – 2H</vt:lpstr>
      <vt:lpstr>PARTNER OPENS 1S AND OPPONENTS x.  WHAT IS YOUR CALL?</vt:lpstr>
      <vt:lpstr>1S – x – 4S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Ann White</dc:creator>
  <cp:lastModifiedBy>Mary Ann White</cp:lastModifiedBy>
  <cp:revision>1</cp:revision>
  <dcterms:created xsi:type="dcterms:W3CDTF">2025-02-20T21:11:18Z</dcterms:created>
  <dcterms:modified xsi:type="dcterms:W3CDTF">2025-02-20T22:13:47Z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