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3" r:id="rId6"/>
    <p:sldId id="267" r:id="rId7"/>
    <p:sldId id="268" r:id="rId8"/>
    <p:sldId id="270" r:id="rId9"/>
    <p:sldId id="269" r:id="rId10"/>
    <p:sldId id="271" r:id="rId11"/>
    <p:sldId id="273" r:id="rId12"/>
    <p:sldId id="275" r:id="rId13"/>
    <p:sldId id="276" r:id="rId14"/>
    <p:sldId id="277" r:id="rId15"/>
    <p:sldId id="274" r:id="rId16"/>
    <p:sldId id="257" r:id="rId17"/>
    <p:sldId id="259" r:id="rId18"/>
    <p:sldId id="261" r:id="rId19"/>
    <p:sldId id="262" r:id="rId20"/>
    <p:sldId id="278" r:id="rId21"/>
    <p:sldId id="279" r:id="rId22"/>
    <p:sldId id="280" r:id="rId2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72" autoAdjust="0"/>
    <p:restoredTop sz="94660"/>
  </p:normalViewPr>
  <p:slideViewPr>
    <p:cSldViewPr>
      <p:cViewPr varScale="1">
        <p:scale>
          <a:sx n="109" d="100"/>
          <a:sy n="109" d="100"/>
        </p:scale>
        <p:origin x="-2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6FE2563-5C1A-4819-AD92-8E0A3AF9D2DD}"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176580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FE2563-5C1A-4819-AD92-8E0A3AF9D2DD}"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857487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FE2563-5C1A-4819-AD92-8E0A3AF9D2DD}"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61518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FE2563-5C1A-4819-AD92-8E0A3AF9D2DD}"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3146719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FE2563-5C1A-4819-AD92-8E0A3AF9D2DD}"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246538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FE2563-5C1A-4819-AD92-8E0A3AF9D2DD}" type="datetimeFigureOut">
              <a:rPr lang="en-GB" smtClean="0"/>
              <a:t>13/09/2017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1095521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6FE2563-5C1A-4819-AD92-8E0A3AF9D2DD}" type="datetimeFigureOut">
              <a:rPr lang="en-GB" smtClean="0"/>
              <a:t>13/09/2017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3751088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FE2563-5C1A-4819-AD92-8E0A3AF9D2DD}" type="datetimeFigureOut">
              <a:rPr lang="en-GB" smtClean="0"/>
              <a:t>13/09/2017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3083656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FE2563-5C1A-4819-AD92-8E0A3AF9D2DD}" type="datetimeFigureOut">
              <a:rPr lang="en-GB" smtClean="0"/>
              <a:t>13/09/2017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252187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FE2563-5C1A-4819-AD92-8E0A3AF9D2DD}" type="datetimeFigureOut">
              <a:rPr lang="en-GB" smtClean="0"/>
              <a:t>13/09/2017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809660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FE2563-5C1A-4819-AD92-8E0A3AF9D2DD}" type="datetimeFigureOut">
              <a:rPr lang="en-GB" smtClean="0"/>
              <a:t>13/09/2017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C6897B-A52C-4B08-8626-86635D8CF512}" type="slidenum">
              <a:rPr lang="en-GB" smtClean="0"/>
              <a:t>‹#›</a:t>
            </a:fld>
            <a:endParaRPr lang="en-GB"/>
          </a:p>
        </p:txBody>
      </p:sp>
    </p:spTree>
    <p:extLst>
      <p:ext uri="{BB962C8B-B14F-4D97-AF65-F5344CB8AC3E}">
        <p14:creationId xmlns:p14="http://schemas.microsoft.com/office/powerpoint/2010/main" val="3839108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E2563-5C1A-4819-AD92-8E0A3AF9D2DD}" type="datetimeFigureOut">
              <a:rPr lang="en-GB" smtClean="0"/>
              <a:t>13/09/2017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6897B-A52C-4B08-8626-86635D8CF512}" type="slidenum">
              <a:rPr lang="en-GB" smtClean="0"/>
              <a:t>‹#›</a:t>
            </a:fld>
            <a:endParaRPr lang="en-GB"/>
          </a:p>
        </p:txBody>
      </p:sp>
    </p:spTree>
    <p:extLst>
      <p:ext uri="{BB962C8B-B14F-4D97-AF65-F5344CB8AC3E}">
        <p14:creationId xmlns:p14="http://schemas.microsoft.com/office/powerpoint/2010/main" val="1757194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936104"/>
          </a:xfrm>
        </p:spPr>
        <p:txBody>
          <a:bodyPr/>
          <a:lstStyle/>
          <a:p>
            <a:r>
              <a:rPr lang="en-GB" b="1" u="sng" dirty="0" smtClean="0"/>
              <a:t>Laws of duplicate Bridge 2017</a:t>
            </a:r>
            <a:endParaRPr lang="en-GB" b="1" u="sng" dirty="0"/>
          </a:p>
        </p:txBody>
      </p:sp>
      <p:sp>
        <p:nvSpPr>
          <p:cNvPr id="3" name="Subtitle 2"/>
          <p:cNvSpPr>
            <a:spLocks noGrp="1"/>
          </p:cNvSpPr>
          <p:nvPr>
            <p:ph type="subTitle" idx="1"/>
          </p:nvPr>
        </p:nvSpPr>
        <p:spPr>
          <a:xfrm>
            <a:off x="683568" y="2204864"/>
            <a:ext cx="7920880" cy="1752600"/>
          </a:xfrm>
        </p:spPr>
        <p:txBody>
          <a:bodyPr/>
          <a:lstStyle/>
          <a:p>
            <a:r>
              <a:rPr lang="en-GB" dirty="0" smtClean="0">
                <a:solidFill>
                  <a:schemeClr val="tx1"/>
                </a:solidFill>
              </a:rPr>
              <a:t>Seminar on Impact of the changes </a:t>
            </a:r>
          </a:p>
          <a:p>
            <a:r>
              <a:rPr lang="en-GB" dirty="0" smtClean="0">
                <a:solidFill>
                  <a:schemeClr val="tx1"/>
                </a:solidFill>
              </a:rPr>
              <a:t>in the 2017 Laws vs the 2007 Laws (red book)</a:t>
            </a:r>
            <a:endParaRPr lang="en-GB" dirty="0">
              <a:solidFill>
                <a:schemeClr val="tx1"/>
              </a:solidFill>
            </a:endParaRPr>
          </a:p>
        </p:txBody>
      </p:sp>
      <p:sp>
        <p:nvSpPr>
          <p:cNvPr id="4" name="Subtitle 2"/>
          <p:cNvSpPr txBox="1">
            <a:spLocks/>
          </p:cNvSpPr>
          <p:nvPr/>
        </p:nvSpPr>
        <p:spPr>
          <a:xfrm>
            <a:off x="683568" y="4581128"/>
            <a:ext cx="7920880" cy="108012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smtClean="0">
              <a:solidFill>
                <a:schemeClr val="tx1"/>
              </a:solidFill>
            </a:endParaRPr>
          </a:p>
          <a:p>
            <a:r>
              <a:rPr lang="en-GB" dirty="0" smtClean="0">
                <a:solidFill>
                  <a:schemeClr val="tx1"/>
                </a:solidFill>
              </a:rPr>
              <a:t>Richard Banbury</a:t>
            </a:r>
            <a:endParaRPr lang="en-GB" dirty="0">
              <a:solidFill>
                <a:schemeClr val="tx1"/>
              </a:solidFill>
            </a:endParaRPr>
          </a:p>
        </p:txBody>
      </p:sp>
    </p:spTree>
    <p:extLst>
      <p:ext uri="{BB962C8B-B14F-4D97-AF65-F5344CB8AC3E}">
        <p14:creationId xmlns:p14="http://schemas.microsoft.com/office/powerpoint/2010/main" val="2342156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Laws 29-32 –</a:t>
            </a:r>
            <a:r>
              <a:rPr lang="en-GB" dirty="0"/>
              <a:t> </a:t>
            </a:r>
            <a:r>
              <a:rPr lang="en-GB" dirty="0" smtClean="0"/>
              <a:t>Calls out of Turn</a:t>
            </a:r>
            <a:endParaRPr lang="en-GB" dirty="0"/>
          </a:p>
        </p:txBody>
      </p:sp>
      <p:sp>
        <p:nvSpPr>
          <p:cNvPr id="3" name="Content Placeholder 2"/>
          <p:cNvSpPr>
            <a:spLocks noGrp="1"/>
          </p:cNvSpPr>
          <p:nvPr>
            <p:ph idx="1"/>
          </p:nvPr>
        </p:nvSpPr>
        <p:spPr>
          <a:xfrm>
            <a:off x="457200" y="1600200"/>
            <a:ext cx="8229600" cy="4853136"/>
          </a:xfrm>
        </p:spPr>
        <p:txBody>
          <a:bodyPr>
            <a:normAutofit/>
          </a:bodyPr>
          <a:lstStyle/>
          <a:p>
            <a:r>
              <a:rPr lang="en-GB" sz="1800" dirty="0" smtClean="0"/>
              <a:t>Impact of the Law Changes more significant than for insufficient bids</a:t>
            </a:r>
          </a:p>
          <a:p>
            <a:endParaRPr lang="en-GB" sz="1800" dirty="0"/>
          </a:p>
          <a:p>
            <a:r>
              <a:rPr lang="en-GB" sz="1800" dirty="0" smtClean="0"/>
              <a:t>The effect of the 2007 Laws was that often the Offender or partner would be required to pass, creating an incentive for the other player to guess at a final contract – good or bad – but generally distorting the result on the hand.</a:t>
            </a:r>
          </a:p>
          <a:p>
            <a:endParaRPr lang="en-GB" sz="1800" dirty="0"/>
          </a:p>
          <a:p>
            <a:r>
              <a:rPr lang="en-GB" sz="1800" dirty="0" smtClean="0"/>
              <a:t>In 2017 Laws, if the call is replaced by a Comparable Call, then auction proceeds without any rectification.</a:t>
            </a:r>
          </a:p>
          <a:p>
            <a:pPr marL="0" indent="0">
              <a:buNone/>
            </a:pPr>
            <a:endParaRPr lang="en-GB" sz="1800" dirty="0"/>
          </a:p>
          <a:p>
            <a:pPr marL="0" indent="0">
              <a:buNone/>
            </a:pPr>
            <a:endParaRPr lang="en-GB" sz="1800" dirty="0" smtClean="0"/>
          </a:p>
          <a:p>
            <a:pPr marL="0" indent="0">
              <a:buNone/>
            </a:pPr>
            <a:endParaRPr lang="en-GB" sz="1800" dirty="0"/>
          </a:p>
          <a:p>
            <a:pPr marL="0" indent="0">
              <a:buNone/>
            </a:pPr>
            <a:endParaRPr lang="en-GB" sz="1800" dirty="0" smtClean="0"/>
          </a:p>
        </p:txBody>
      </p:sp>
    </p:spTree>
    <p:extLst>
      <p:ext uri="{BB962C8B-B14F-4D97-AF65-F5344CB8AC3E}">
        <p14:creationId xmlns:p14="http://schemas.microsoft.com/office/powerpoint/2010/main" val="1271151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smtClean="0"/>
              <a:t>Law 30  - Pass out of Turn</a:t>
            </a:r>
            <a:endParaRPr lang="en-GB" dirty="0"/>
          </a:p>
        </p:txBody>
      </p:sp>
      <p:sp>
        <p:nvSpPr>
          <p:cNvPr id="3" name="Text Placeholder 2"/>
          <p:cNvSpPr>
            <a:spLocks noGrp="1"/>
          </p:cNvSpPr>
          <p:nvPr>
            <p:ph type="body" idx="1"/>
          </p:nvPr>
        </p:nvSpPr>
        <p:spPr>
          <a:xfrm>
            <a:off x="457200" y="764704"/>
            <a:ext cx="4040188" cy="639762"/>
          </a:xfrm>
        </p:spPr>
        <p:txBody>
          <a:bodyPr/>
          <a:lstStyle/>
          <a:p>
            <a:pPr algn="ctr"/>
            <a:r>
              <a:rPr lang="en-GB" u="sng" dirty="0" smtClean="0"/>
              <a:t>2007 Laws</a:t>
            </a:r>
            <a:endParaRPr lang="en-GB" u="sng" dirty="0"/>
          </a:p>
        </p:txBody>
      </p:sp>
      <p:sp>
        <p:nvSpPr>
          <p:cNvPr id="4" name="Content Placeholder 3"/>
          <p:cNvSpPr>
            <a:spLocks noGrp="1"/>
          </p:cNvSpPr>
          <p:nvPr>
            <p:ph sz="half" idx="2"/>
          </p:nvPr>
        </p:nvSpPr>
        <p:spPr>
          <a:xfrm>
            <a:off x="457200" y="1443607"/>
            <a:ext cx="4040188" cy="3951288"/>
          </a:xfrm>
        </p:spPr>
        <p:txBody>
          <a:bodyPr>
            <a:normAutofit/>
          </a:bodyPr>
          <a:lstStyle/>
          <a:p>
            <a:pPr marL="0" indent="0">
              <a:buNone/>
            </a:pPr>
            <a:r>
              <a:rPr lang="en-GB" sz="1500" dirty="0" smtClean="0"/>
              <a:t>Before any player has bid and the pass is not accepted</a:t>
            </a:r>
            <a:endParaRPr lang="en-GB" sz="1500" dirty="0"/>
          </a:p>
          <a:p>
            <a:r>
              <a:rPr lang="en-GB" sz="1500" dirty="0" smtClean="0"/>
              <a:t>the offender must pass when next his turn to call</a:t>
            </a:r>
          </a:p>
          <a:p>
            <a:pPr marL="0" indent="0">
              <a:buNone/>
            </a:pPr>
            <a:endParaRPr lang="en-GB" sz="1500" dirty="0" smtClean="0"/>
          </a:p>
          <a:p>
            <a:pPr marL="0" indent="0">
              <a:buNone/>
            </a:pPr>
            <a:r>
              <a:rPr lang="en-GB" sz="1500" dirty="0" smtClean="0"/>
              <a:t>After any player has bid and the pass not accepted</a:t>
            </a:r>
          </a:p>
          <a:p>
            <a:r>
              <a:rPr lang="en-GB" sz="1500" dirty="0" smtClean="0"/>
              <a:t>If it was at RHO’s turn to call, offender must pass when next his turn to call</a:t>
            </a:r>
          </a:p>
          <a:p>
            <a:r>
              <a:rPr lang="en-GB" sz="1500" dirty="0" smtClean="0"/>
              <a:t>If it was his partner’s turn to call, offender must pass whenever it is his turn to call</a:t>
            </a:r>
          </a:p>
          <a:p>
            <a:pPr marL="0" indent="0">
              <a:buNone/>
            </a:pPr>
            <a:r>
              <a:rPr lang="en-GB" sz="1500" dirty="0" smtClean="0"/>
              <a:t> </a:t>
            </a:r>
            <a:endParaRPr lang="en-GB" sz="1500" dirty="0"/>
          </a:p>
          <a:p>
            <a:pPr marL="0" indent="0">
              <a:buNone/>
            </a:pPr>
            <a:endParaRPr lang="en-GB" sz="1500" dirty="0"/>
          </a:p>
        </p:txBody>
      </p:sp>
      <p:sp>
        <p:nvSpPr>
          <p:cNvPr id="5" name="Text Placeholder 4"/>
          <p:cNvSpPr>
            <a:spLocks noGrp="1"/>
          </p:cNvSpPr>
          <p:nvPr>
            <p:ph type="body" sz="quarter" idx="3"/>
          </p:nvPr>
        </p:nvSpPr>
        <p:spPr>
          <a:xfrm>
            <a:off x="4645025" y="764704"/>
            <a:ext cx="4041775" cy="639762"/>
          </a:xfrm>
        </p:spPr>
        <p:txBody>
          <a:bodyPr/>
          <a:lstStyle/>
          <a:p>
            <a:pPr algn="ctr"/>
            <a:r>
              <a:rPr lang="en-GB" u="sng" dirty="0" smtClean="0"/>
              <a:t>2017 Laws</a:t>
            </a:r>
            <a:endParaRPr lang="en-GB" u="sng" dirty="0"/>
          </a:p>
        </p:txBody>
      </p:sp>
      <p:sp>
        <p:nvSpPr>
          <p:cNvPr id="6" name="Content Placeholder 5"/>
          <p:cNvSpPr>
            <a:spLocks noGrp="1"/>
          </p:cNvSpPr>
          <p:nvPr>
            <p:ph sz="quarter" idx="4"/>
          </p:nvPr>
        </p:nvSpPr>
        <p:spPr>
          <a:xfrm>
            <a:off x="4644008" y="1443607"/>
            <a:ext cx="4104456" cy="3951288"/>
          </a:xfrm>
        </p:spPr>
        <p:txBody>
          <a:bodyPr>
            <a:noAutofit/>
          </a:bodyPr>
          <a:lstStyle/>
          <a:p>
            <a:r>
              <a:rPr lang="en-GB" sz="1500" dirty="0" smtClean="0"/>
              <a:t>When a pass out of rotation is made at offender’s RHO’s turn to call and is not accepted, </a:t>
            </a:r>
            <a:r>
              <a:rPr lang="en-GB" sz="1500" dirty="0" smtClean="0">
                <a:solidFill>
                  <a:srgbClr val="FF0000"/>
                </a:solidFill>
              </a:rPr>
              <a:t>the offender must pass when next his turn to call</a:t>
            </a:r>
          </a:p>
          <a:p>
            <a:endParaRPr lang="en-GB" sz="800" dirty="0" smtClean="0"/>
          </a:p>
          <a:p>
            <a:r>
              <a:rPr lang="en-GB" sz="1500" dirty="0" smtClean="0"/>
              <a:t> When the offender has passed </a:t>
            </a:r>
          </a:p>
          <a:p>
            <a:pPr lvl="1"/>
            <a:r>
              <a:rPr lang="en-GB" sz="1300" dirty="0" smtClean="0"/>
              <a:t>at his partner’s turn to call</a:t>
            </a:r>
          </a:p>
          <a:p>
            <a:pPr lvl="1"/>
            <a:r>
              <a:rPr lang="en-GB" sz="1300" dirty="0" smtClean="0"/>
              <a:t>At LHO’s turn to call if offender not previously passed</a:t>
            </a:r>
          </a:p>
          <a:p>
            <a:pPr marL="400050" lvl="1" indent="0">
              <a:buNone/>
            </a:pPr>
            <a:r>
              <a:rPr lang="en-GB" sz="1500" dirty="0" smtClean="0"/>
              <a:t>(A) </a:t>
            </a:r>
            <a:r>
              <a:rPr lang="en-GB" sz="1500" dirty="0" smtClean="0">
                <a:solidFill>
                  <a:srgbClr val="FF0000"/>
                </a:solidFill>
              </a:rPr>
              <a:t>offender’s partner may make any legal call at his turn  – but there may be UI</a:t>
            </a:r>
          </a:p>
          <a:p>
            <a:pPr marL="400050" lvl="1" indent="0">
              <a:buNone/>
            </a:pPr>
            <a:r>
              <a:rPr lang="en-GB" sz="1500" dirty="0" smtClean="0"/>
              <a:t>(B) </a:t>
            </a:r>
            <a:r>
              <a:rPr lang="en-GB" sz="1500" dirty="0" smtClean="0">
                <a:solidFill>
                  <a:srgbClr val="FF0000"/>
                </a:solidFill>
              </a:rPr>
              <a:t>offender may make any legal call at his turn, and </a:t>
            </a:r>
          </a:p>
          <a:p>
            <a:pPr marL="800100" lvl="1" indent="-400050">
              <a:buFont typeface="+mj-lt"/>
              <a:buAutoNum type="romanLcPeriod"/>
            </a:pPr>
            <a:r>
              <a:rPr lang="en-GB" sz="1300" dirty="0" smtClean="0">
                <a:solidFill>
                  <a:srgbClr val="FF0000"/>
                </a:solidFill>
              </a:rPr>
              <a:t>If such call is a comparable call, then no further rectification</a:t>
            </a:r>
          </a:p>
          <a:p>
            <a:pPr marL="800100" lvl="1" indent="-400050">
              <a:buFont typeface="+mj-lt"/>
              <a:buAutoNum type="romanLcPeriod"/>
            </a:pPr>
            <a:r>
              <a:rPr lang="en-GB" sz="1300" dirty="0" smtClean="0">
                <a:solidFill>
                  <a:srgbClr val="FF0000"/>
                </a:solidFill>
              </a:rPr>
              <a:t>Otherwise partner must pass at his next turn to call and there may be lead penalty (L26)</a:t>
            </a:r>
          </a:p>
        </p:txBody>
      </p:sp>
      <p:sp>
        <p:nvSpPr>
          <p:cNvPr id="7" name="Title 1"/>
          <p:cNvSpPr txBox="1">
            <a:spLocks/>
          </p:cNvSpPr>
          <p:nvPr/>
        </p:nvSpPr>
        <p:spPr>
          <a:xfrm>
            <a:off x="179512" y="5589240"/>
            <a:ext cx="8640960" cy="1143000"/>
          </a:xfrm>
          <a:prstGeom prst="rect">
            <a:avLst/>
          </a:prstGeom>
          <a:noFill/>
          <a:ln>
            <a:solidFill>
              <a:schemeClr val="tx1"/>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dirty="0" smtClean="0"/>
              <a:t>Specific concept of an opening pass out of turn has disappeared</a:t>
            </a:r>
          </a:p>
          <a:p>
            <a:r>
              <a:rPr lang="en-GB" sz="2000" dirty="0" smtClean="0"/>
              <a:t>A comparable call for pass does not mean only “pass” (see example next page)</a:t>
            </a:r>
            <a:endParaRPr lang="en-GB" sz="2000" dirty="0"/>
          </a:p>
        </p:txBody>
      </p:sp>
    </p:spTree>
    <p:extLst>
      <p:ext uri="{BB962C8B-B14F-4D97-AF65-F5344CB8AC3E}">
        <p14:creationId xmlns:p14="http://schemas.microsoft.com/office/powerpoint/2010/main" val="2675273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GB" dirty="0" smtClean="0"/>
              <a:t>Law 30 – Pass out of Turn</a:t>
            </a:r>
            <a:endParaRPr lang="en-GB" dirty="0"/>
          </a:p>
        </p:txBody>
      </p:sp>
      <p:sp>
        <p:nvSpPr>
          <p:cNvPr id="3" name="Content Placeholder 2"/>
          <p:cNvSpPr>
            <a:spLocks noGrp="1"/>
          </p:cNvSpPr>
          <p:nvPr>
            <p:ph idx="1"/>
          </p:nvPr>
        </p:nvSpPr>
        <p:spPr>
          <a:xfrm>
            <a:off x="457200" y="1600200"/>
            <a:ext cx="8229600" cy="4853136"/>
          </a:xfrm>
        </p:spPr>
        <p:txBody>
          <a:bodyPr>
            <a:normAutofit fontScale="92500" lnSpcReduction="10000"/>
          </a:bodyPr>
          <a:lstStyle/>
          <a:p>
            <a:pPr marL="0" indent="0">
              <a:buNone/>
            </a:pPr>
            <a:r>
              <a:rPr lang="en-GB" sz="1800" u="sng" dirty="0" smtClean="0"/>
              <a:t>As an example</a:t>
            </a:r>
          </a:p>
          <a:p>
            <a:pPr marL="0" indent="0">
              <a:buNone/>
            </a:pPr>
            <a:r>
              <a:rPr lang="en-GB" sz="1800" dirty="0" smtClean="0"/>
              <a:t>Partner is dealer, but you pass out of turn, which is not accepted by LHO</a:t>
            </a:r>
          </a:p>
          <a:p>
            <a:pPr marL="0" indent="0">
              <a:buNone/>
            </a:pPr>
            <a:r>
              <a:rPr lang="en-GB" sz="1800" dirty="0" smtClean="0"/>
              <a:t>Partner open 1H and RHO passes</a:t>
            </a:r>
          </a:p>
          <a:p>
            <a:pPr marL="0" indent="0">
              <a:buNone/>
            </a:pPr>
            <a:endParaRPr lang="en-GB" sz="1800" dirty="0"/>
          </a:p>
          <a:p>
            <a:pPr marL="0" indent="0">
              <a:buNone/>
            </a:pPr>
            <a:r>
              <a:rPr lang="en-GB" sz="1800" dirty="0" smtClean="0"/>
              <a:t>As offender, what bids can you make which are comparable calls ?</a:t>
            </a:r>
          </a:p>
          <a:p>
            <a:pPr marL="0" indent="0">
              <a:buNone/>
            </a:pPr>
            <a:r>
              <a:rPr lang="en-GB" sz="1800" dirty="0" smtClean="0"/>
              <a:t>	Remember the </a:t>
            </a:r>
            <a:r>
              <a:rPr lang="en-GB" sz="1800" dirty="0" err="1" smtClean="0"/>
              <a:t>Defn</a:t>
            </a:r>
            <a:r>
              <a:rPr lang="en-GB" sz="1800" dirty="0" smtClean="0"/>
              <a:t> of Comparable Call includes </a:t>
            </a:r>
          </a:p>
          <a:p>
            <a:pPr marL="0" indent="0">
              <a:buNone/>
            </a:pPr>
            <a:r>
              <a:rPr lang="en-GB" sz="1800" dirty="0"/>
              <a:t>	</a:t>
            </a:r>
            <a:r>
              <a:rPr lang="en-GB" sz="1800" dirty="0" smtClean="0"/>
              <a:t>“calls which define a subset of meanings attributable to the withdrawn call”</a:t>
            </a:r>
          </a:p>
          <a:p>
            <a:endParaRPr lang="en-GB" sz="1800" dirty="0"/>
          </a:p>
          <a:p>
            <a:pPr marL="0" indent="0">
              <a:buNone/>
            </a:pPr>
            <a:r>
              <a:rPr lang="en-GB" sz="1800" dirty="0" smtClean="0"/>
              <a:t>Possible options (as well as pass) might be 1NT, 2H, 3H, 4H</a:t>
            </a:r>
          </a:p>
          <a:p>
            <a:pPr marL="400050" lvl="1" indent="0">
              <a:buNone/>
            </a:pPr>
            <a:r>
              <a:rPr lang="en-GB" sz="1400" dirty="0" smtClean="0"/>
              <a:t>1S is not a comparable call (not all hands responding 1S would have passed originally)</a:t>
            </a:r>
          </a:p>
          <a:p>
            <a:pPr marL="400050" lvl="1" indent="0">
              <a:buNone/>
            </a:pPr>
            <a:r>
              <a:rPr lang="en-GB" sz="1400" dirty="0" smtClean="0"/>
              <a:t>Be lenient in your interpretation whenever it seems unlikely that the offending side  have gained anything from the infraction. </a:t>
            </a:r>
          </a:p>
          <a:p>
            <a:pPr marL="0" indent="0">
              <a:buNone/>
            </a:pPr>
            <a:endParaRPr lang="en-GB" sz="1800" dirty="0"/>
          </a:p>
          <a:p>
            <a:pPr marL="0" indent="0">
              <a:buNone/>
            </a:pPr>
            <a:r>
              <a:rPr lang="en-GB" sz="1800" dirty="0" smtClean="0"/>
              <a:t>Law 23C applies if it seems the non-offending side may have been damaged</a:t>
            </a:r>
          </a:p>
          <a:p>
            <a:pPr marL="0" indent="0">
              <a:buNone/>
            </a:pPr>
            <a:r>
              <a:rPr lang="en-GB" sz="1400" dirty="0"/>
              <a:t> </a:t>
            </a:r>
            <a:r>
              <a:rPr lang="en-GB" sz="1400" dirty="0" smtClean="0"/>
              <a:t>           </a:t>
            </a:r>
            <a:r>
              <a:rPr lang="en-GB" sz="1400" dirty="0" err="1" smtClean="0"/>
              <a:t>eg</a:t>
            </a:r>
            <a:r>
              <a:rPr lang="en-GB" sz="1400" dirty="0" smtClean="0"/>
              <a:t> if as a result of the infraction, it changes the declarer and no. of tricks made</a:t>
            </a:r>
          </a:p>
          <a:p>
            <a:pPr marL="0" indent="0">
              <a:buNone/>
            </a:pPr>
            <a:r>
              <a:rPr lang="en-GB" sz="1400" dirty="0" smtClean="0"/>
              <a:t>            Key words : “if outcome…</a:t>
            </a:r>
            <a:r>
              <a:rPr lang="en-GB" sz="1400" u="sng" dirty="0" smtClean="0"/>
              <a:t>could well have been</a:t>
            </a:r>
            <a:r>
              <a:rPr lang="en-GB" sz="1400" dirty="0" smtClean="0"/>
              <a:t> different”</a:t>
            </a:r>
          </a:p>
          <a:p>
            <a:pPr marL="0" indent="0">
              <a:buNone/>
            </a:pPr>
            <a:endParaRPr lang="en-GB" sz="1800" dirty="0"/>
          </a:p>
          <a:p>
            <a:pPr marL="0" indent="0">
              <a:buNone/>
            </a:pPr>
            <a:r>
              <a:rPr lang="en-GB" sz="1800" dirty="0" smtClean="0"/>
              <a:t>NB – no long any need for offender’s partner to guess at a final contract</a:t>
            </a:r>
          </a:p>
        </p:txBody>
      </p:sp>
    </p:spTree>
    <p:extLst>
      <p:ext uri="{BB962C8B-B14F-4D97-AF65-F5344CB8AC3E}">
        <p14:creationId xmlns:p14="http://schemas.microsoft.com/office/powerpoint/2010/main" val="945648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smtClean="0"/>
              <a:t>Law 31  - Bid out of Turn</a:t>
            </a:r>
            <a:endParaRPr lang="en-GB" dirty="0"/>
          </a:p>
        </p:txBody>
      </p:sp>
      <p:sp>
        <p:nvSpPr>
          <p:cNvPr id="3" name="Text Placeholder 2"/>
          <p:cNvSpPr>
            <a:spLocks noGrp="1"/>
          </p:cNvSpPr>
          <p:nvPr>
            <p:ph type="body" idx="1"/>
          </p:nvPr>
        </p:nvSpPr>
        <p:spPr>
          <a:xfrm>
            <a:off x="457200" y="764704"/>
            <a:ext cx="4040188" cy="639762"/>
          </a:xfrm>
        </p:spPr>
        <p:txBody>
          <a:bodyPr/>
          <a:lstStyle/>
          <a:p>
            <a:pPr algn="ctr"/>
            <a:r>
              <a:rPr lang="en-GB" u="sng" dirty="0" smtClean="0"/>
              <a:t>2007 Laws</a:t>
            </a:r>
            <a:endParaRPr lang="en-GB" u="sng" dirty="0"/>
          </a:p>
        </p:txBody>
      </p:sp>
      <p:sp>
        <p:nvSpPr>
          <p:cNvPr id="4" name="Content Placeholder 3"/>
          <p:cNvSpPr>
            <a:spLocks noGrp="1"/>
          </p:cNvSpPr>
          <p:nvPr>
            <p:ph sz="half" idx="2"/>
          </p:nvPr>
        </p:nvSpPr>
        <p:spPr>
          <a:xfrm>
            <a:off x="457200" y="1443607"/>
            <a:ext cx="4040188" cy="3951288"/>
          </a:xfrm>
        </p:spPr>
        <p:txBody>
          <a:bodyPr>
            <a:normAutofit/>
          </a:bodyPr>
          <a:lstStyle/>
          <a:p>
            <a:pPr marL="0" indent="0">
              <a:buNone/>
            </a:pPr>
            <a:r>
              <a:rPr lang="en-GB" sz="1500" u="sng" dirty="0" smtClean="0"/>
              <a:t>At RHO’s Turn</a:t>
            </a:r>
          </a:p>
          <a:p>
            <a:pPr marL="0" indent="0">
              <a:buNone/>
            </a:pPr>
            <a:r>
              <a:rPr lang="en-GB" sz="1500" dirty="0" smtClean="0"/>
              <a:t>If RHO passes, offender repeats his bid</a:t>
            </a:r>
          </a:p>
          <a:p>
            <a:pPr marL="0" indent="0">
              <a:buNone/>
            </a:pPr>
            <a:r>
              <a:rPr lang="en-GB" sz="1500" dirty="0" smtClean="0"/>
              <a:t>If RHO bids, offender may make any legal call &amp; no further rectification</a:t>
            </a:r>
          </a:p>
          <a:p>
            <a:pPr>
              <a:buFont typeface="+mj-lt"/>
              <a:buAutoNum type="alphaLcParenR"/>
            </a:pPr>
            <a:r>
              <a:rPr lang="en-GB" sz="1300" dirty="0" smtClean="0"/>
              <a:t>If call repeats denomination of the suit bid out of rotation, </a:t>
            </a:r>
            <a:r>
              <a:rPr lang="en-GB" sz="1300" dirty="0" smtClean="0">
                <a:solidFill>
                  <a:srgbClr val="FF0000"/>
                </a:solidFill>
              </a:rPr>
              <a:t>offender’s partner silenced for one round</a:t>
            </a:r>
            <a:r>
              <a:rPr lang="en-GB" sz="1300" dirty="0" smtClean="0"/>
              <a:t> </a:t>
            </a:r>
          </a:p>
          <a:p>
            <a:pPr>
              <a:buFont typeface="+mj-lt"/>
              <a:buAutoNum type="alphaLcParenR"/>
            </a:pPr>
            <a:r>
              <a:rPr lang="en-GB" sz="1300" dirty="0" smtClean="0"/>
              <a:t>Otherwise offender’s partner </a:t>
            </a:r>
            <a:r>
              <a:rPr lang="en-GB" sz="1300" dirty="0" smtClean="0">
                <a:solidFill>
                  <a:srgbClr val="FF0000"/>
                </a:solidFill>
              </a:rPr>
              <a:t>must pass throughout</a:t>
            </a:r>
            <a:r>
              <a:rPr lang="en-GB" sz="1300" dirty="0" smtClean="0"/>
              <a:t> &amp; lead restrictions may apply.</a:t>
            </a:r>
          </a:p>
          <a:p>
            <a:pPr marL="0" indent="0">
              <a:buNone/>
            </a:pPr>
            <a:endParaRPr lang="en-GB" sz="1500" dirty="0"/>
          </a:p>
          <a:p>
            <a:pPr marL="0" indent="0">
              <a:buNone/>
            </a:pPr>
            <a:r>
              <a:rPr lang="en-GB" sz="1500" u="sng" dirty="0" smtClean="0"/>
              <a:t>At Partner’s or LHO’s turn</a:t>
            </a:r>
          </a:p>
          <a:p>
            <a:pPr marL="400050" indent="-400050">
              <a:buFont typeface="+mj-lt"/>
              <a:buAutoNum type="romanLcPeriod"/>
            </a:pPr>
            <a:r>
              <a:rPr lang="en-GB" sz="1500" dirty="0"/>
              <a:t>offender’s partner </a:t>
            </a:r>
            <a:r>
              <a:rPr lang="en-GB" sz="1500" dirty="0">
                <a:solidFill>
                  <a:srgbClr val="FF0000"/>
                </a:solidFill>
              </a:rPr>
              <a:t>must pass throughout &amp; lead restrictions may </a:t>
            </a:r>
            <a:r>
              <a:rPr lang="en-GB" sz="1500" dirty="0" smtClean="0">
                <a:solidFill>
                  <a:srgbClr val="FF0000"/>
                </a:solidFill>
              </a:rPr>
              <a:t>apply</a:t>
            </a:r>
          </a:p>
          <a:p>
            <a:pPr marL="400050" indent="-400050">
              <a:buFont typeface="+mj-lt"/>
              <a:buAutoNum type="romanLcPeriod"/>
            </a:pPr>
            <a:r>
              <a:rPr lang="en-GB" sz="1500" dirty="0" smtClean="0">
                <a:solidFill>
                  <a:srgbClr val="FF0000"/>
                </a:solidFill>
              </a:rPr>
              <a:t>[no restriction on offender]</a:t>
            </a:r>
          </a:p>
        </p:txBody>
      </p:sp>
      <p:sp>
        <p:nvSpPr>
          <p:cNvPr id="5" name="Text Placeholder 4"/>
          <p:cNvSpPr>
            <a:spLocks noGrp="1"/>
          </p:cNvSpPr>
          <p:nvPr>
            <p:ph type="body" sz="quarter" idx="3"/>
          </p:nvPr>
        </p:nvSpPr>
        <p:spPr>
          <a:xfrm>
            <a:off x="4645025" y="764704"/>
            <a:ext cx="4041775" cy="639762"/>
          </a:xfrm>
        </p:spPr>
        <p:txBody>
          <a:bodyPr/>
          <a:lstStyle/>
          <a:p>
            <a:pPr algn="ctr"/>
            <a:r>
              <a:rPr lang="en-GB" u="sng" dirty="0" smtClean="0"/>
              <a:t>2017 Laws</a:t>
            </a:r>
            <a:endParaRPr lang="en-GB" u="sng" dirty="0"/>
          </a:p>
        </p:txBody>
      </p:sp>
      <p:sp>
        <p:nvSpPr>
          <p:cNvPr id="6" name="Content Placeholder 5"/>
          <p:cNvSpPr>
            <a:spLocks noGrp="1"/>
          </p:cNvSpPr>
          <p:nvPr>
            <p:ph sz="quarter" idx="4"/>
          </p:nvPr>
        </p:nvSpPr>
        <p:spPr>
          <a:xfrm>
            <a:off x="4572000" y="1443607"/>
            <a:ext cx="4248472" cy="3951288"/>
          </a:xfrm>
        </p:spPr>
        <p:txBody>
          <a:bodyPr>
            <a:noAutofit/>
          </a:bodyPr>
          <a:lstStyle/>
          <a:p>
            <a:pPr marL="0" indent="0">
              <a:buNone/>
            </a:pPr>
            <a:r>
              <a:rPr lang="en-GB" sz="1400" u="sng" dirty="0"/>
              <a:t>At RHO’s Turn</a:t>
            </a:r>
          </a:p>
          <a:p>
            <a:pPr marL="0" indent="0">
              <a:buNone/>
            </a:pPr>
            <a:r>
              <a:rPr lang="en-GB" sz="1400" dirty="0"/>
              <a:t>If RHO passes, offender repeats his bid</a:t>
            </a:r>
          </a:p>
          <a:p>
            <a:pPr marL="0" indent="0">
              <a:buNone/>
            </a:pPr>
            <a:r>
              <a:rPr lang="en-GB" sz="1400" dirty="0"/>
              <a:t>If RHO bids, offender may make any legal </a:t>
            </a:r>
            <a:r>
              <a:rPr lang="en-GB" sz="1400" dirty="0" smtClean="0"/>
              <a:t>call</a:t>
            </a:r>
          </a:p>
          <a:p>
            <a:pPr marL="0" indent="0">
              <a:buNone/>
            </a:pPr>
            <a:endParaRPr lang="en-GB" sz="1300" dirty="0"/>
          </a:p>
          <a:p>
            <a:pPr>
              <a:buFont typeface="+mj-lt"/>
              <a:buAutoNum type="alphaLcParenR"/>
            </a:pPr>
            <a:r>
              <a:rPr lang="en-GB" sz="1300" dirty="0"/>
              <a:t>If call </a:t>
            </a:r>
            <a:r>
              <a:rPr lang="en-GB" sz="1300" dirty="0" smtClean="0"/>
              <a:t>is a comparable call,</a:t>
            </a:r>
            <a:r>
              <a:rPr lang="en-GB" sz="1300" dirty="0" smtClean="0">
                <a:solidFill>
                  <a:srgbClr val="FF0000"/>
                </a:solidFill>
              </a:rPr>
              <a:t> no further rectification</a:t>
            </a:r>
          </a:p>
          <a:p>
            <a:pPr marL="0" indent="0">
              <a:buNone/>
            </a:pPr>
            <a:r>
              <a:rPr lang="en-GB" sz="1300" dirty="0" smtClean="0">
                <a:solidFill>
                  <a:srgbClr val="FF0000"/>
                </a:solidFill>
              </a:rPr>
              <a:t> </a:t>
            </a:r>
            <a:endParaRPr lang="en-GB" sz="1300" dirty="0">
              <a:solidFill>
                <a:srgbClr val="FF0000"/>
              </a:solidFill>
            </a:endParaRPr>
          </a:p>
          <a:p>
            <a:pPr>
              <a:buFont typeface="+mj-lt"/>
              <a:buAutoNum type="alphaLcParenR" startAt="2"/>
            </a:pPr>
            <a:r>
              <a:rPr lang="en-GB" sz="1300" dirty="0"/>
              <a:t>Otherwise offender’s partner </a:t>
            </a:r>
            <a:r>
              <a:rPr lang="en-GB" sz="1300" dirty="0">
                <a:solidFill>
                  <a:srgbClr val="FF0000"/>
                </a:solidFill>
              </a:rPr>
              <a:t>must pass </a:t>
            </a:r>
            <a:r>
              <a:rPr lang="en-GB" sz="1300" dirty="0" smtClean="0">
                <a:solidFill>
                  <a:srgbClr val="FF0000"/>
                </a:solidFill>
              </a:rPr>
              <a:t>at his next turn</a:t>
            </a:r>
            <a:r>
              <a:rPr lang="en-GB" sz="1300" dirty="0" smtClean="0"/>
              <a:t> </a:t>
            </a:r>
            <a:r>
              <a:rPr lang="en-GB" sz="1300" dirty="0"/>
              <a:t>&amp; lead </a:t>
            </a:r>
            <a:r>
              <a:rPr lang="en-GB" sz="1300" dirty="0" smtClean="0"/>
              <a:t>restrictions/UI </a:t>
            </a:r>
            <a:r>
              <a:rPr lang="en-GB" sz="1300" dirty="0"/>
              <a:t>may apply.</a:t>
            </a:r>
          </a:p>
          <a:p>
            <a:pPr marL="0" indent="0">
              <a:buNone/>
            </a:pPr>
            <a:endParaRPr lang="en-GB" sz="1400" dirty="0" smtClean="0"/>
          </a:p>
          <a:p>
            <a:pPr marL="0" indent="0">
              <a:buNone/>
            </a:pPr>
            <a:r>
              <a:rPr lang="en-GB" sz="1400" u="sng" dirty="0" smtClean="0"/>
              <a:t>At </a:t>
            </a:r>
            <a:r>
              <a:rPr lang="en-GB" sz="1400" u="sng" dirty="0"/>
              <a:t>Partner’s or LHO’s turn</a:t>
            </a:r>
          </a:p>
          <a:p>
            <a:pPr marL="400050" indent="-400050">
              <a:buFont typeface="+mj-lt"/>
              <a:buAutoNum type="romanLcPeriod"/>
            </a:pPr>
            <a:r>
              <a:rPr lang="en-GB" sz="1300" dirty="0"/>
              <a:t>offender’s partner </a:t>
            </a:r>
            <a:r>
              <a:rPr lang="en-GB" sz="1300" dirty="0" smtClean="0">
                <a:solidFill>
                  <a:srgbClr val="FF0000"/>
                </a:solidFill>
              </a:rPr>
              <a:t>may make any legal call at his next turn  (but there may be UI)</a:t>
            </a:r>
          </a:p>
          <a:p>
            <a:pPr marL="400050" indent="-400050">
              <a:buFont typeface="+mj-lt"/>
              <a:buAutoNum type="romanLcPeriod"/>
            </a:pPr>
            <a:r>
              <a:rPr lang="en-GB" sz="1300" dirty="0"/>
              <a:t>offender may make any legal </a:t>
            </a:r>
            <a:r>
              <a:rPr lang="en-GB" sz="1300" dirty="0" smtClean="0"/>
              <a:t>call</a:t>
            </a:r>
            <a:endParaRPr lang="en-GB" sz="1300" dirty="0"/>
          </a:p>
          <a:p>
            <a:pPr lvl="1">
              <a:buFont typeface="+mj-lt"/>
              <a:buAutoNum type="alphaLcParenR"/>
            </a:pPr>
            <a:r>
              <a:rPr lang="en-GB" sz="1300" dirty="0"/>
              <a:t>If call is a comparable call</a:t>
            </a:r>
            <a:r>
              <a:rPr lang="en-GB" sz="1300" dirty="0" smtClean="0"/>
              <a:t>,</a:t>
            </a:r>
            <a:r>
              <a:rPr lang="en-GB" sz="1300" dirty="0" smtClean="0">
                <a:solidFill>
                  <a:srgbClr val="FF0000"/>
                </a:solidFill>
              </a:rPr>
              <a:t> </a:t>
            </a:r>
            <a:r>
              <a:rPr lang="en-GB" sz="1300" dirty="0">
                <a:solidFill>
                  <a:srgbClr val="FF0000"/>
                </a:solidFill>
              </a:rPr>
              <a:t>no further rectification </a:t>
            </a:r>
          </a:p>
          <a:p>
            <a:pPr lvl="1">
              <a:buFont typeface="+mj-lt"/>
              <a:buAutoNum type="alphaLcParenR"/>
            </a:pPr>
            <a:r>
              <a:rPr lang="en-GB" sz="1300" dirty="0"/>
              <a:t>Otherwise offender’s partner </a:t>
            </a:r>
            <a:r>
              <a:rPr lang="en-GB" sz="1300" dirty="0">
                <a:solidFill>
                  <a:srgbClr val="FF0000"/>
                </a:solidFill>
              </a:rPr>
              <a:t>must pass at his next turn &amp; lead restrictions/UI may apply.</a:t>
            </a:r>
          </a:p>
          <a:p>
            <a:endParaRPr lang="en-GB" sz="1300" dirty="0" smtClean="0">
              <a:solidFill>
                <a:srgbClr val="FF0000"/>
              </a:solidFill>
            </a:endParaRPr>
          </a:p>
        </p:txBody>
      </p:sp>
      <p:sp>
        <p:nvSpPr>
          <p:cNvPr id="7" name="Title 1"/>
          <p:cNvSpPr txBox="1">
            <a:spLocks/>
          </p:cNvSpPr>
          <p:nvPr/>
        </p:nvSpPr>
        <p:spPr>
          <a:xfrm>
            <a:off x="179512" y="5589240"/>
            <a:ext cx="8640960" cy="1143000"/>
          </a:xfrm>
          <a:prstGeom prst="rect">
            <a:avLst/>
          </a:prstGeom>
          <a:noFill/>
          <a:ln>
            <a:solidFill>
              <a:schemeClr val="tx1"/>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dirty="0" smtClean="0"/>
              <a:t>Offender’s partner is no longer ever silenced throughout</a:t>
            </a:r>
          </a:p>
          <a:p>
            <a:r>
              <a:rPr lang="en-GB" sz="2000" dirty="0" smtClean="0"/>
              <a:t>If the withdrawn call is replaced by a comparable call then no further rectification</a:t>
            </a:r>
            <a:endParaRPr lang="en-GB" sz="2000" dirty="0"/>
          </a:p>
        </p:txBody>
      </p:sp>
    </p:spTree>
    <p:extLst>
      <p:ext uri="{BB962C8B-B14F-4D97-AF65-F5344CB8AC3E}">
        <p14:creationId xmlns:p14="http://schemas.microsoft.com/office/powerpoint/2010/main" val="3139355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GB" dirty="0" smtClean="0"/>
              <a:t>Law 32  - Double/Redouble out of Turn</a:t>
            </a:r>
            <a:endParaRPr lang="en-GB" dirty="0"/>
          </a:p>
        </p:txBody>
      </p:sp>
      <p:sp>
        <p:nvSpPr>
          <p:cNvPr id="3" name="Text Placeholder 2"/>
          <p:cNvSpPr>
            <a:spLocks noGrp="1"/>
          </p:cNvSpPr>
          <p:nvPr>
            <p:ph type="body" idx="1"/>
          </p:nvPr>
        </p:nvSpPr>
        <p:spPr>
          <a:xfrm>
            <a:off x="457200" y="764704"/>
            <a:ext cx="4040188" cy="639762"/>
          </a:xfrm>
        </p:spPr>
        <p:txBody>
          <a:bodyPr/>
          <a:lstStyle/>
          <a:p>
            <a:pPr algn="ctr"/>
            <a:r>
              <a:rPr lang="en-GB" u="sng" dirty="0" smtClean="0"/>
              <a:t>2007 Laws</a:t>
            </a:r>
            <a:endParaRPr lang="en-GB" u="sng" dirty="0"/>
          </a:p>
        </p:txBody>
      </p:sp>
      <p:sp>
        <p:nvSpPr>
          <p:cNvPr id="4" name="Content Placeholder 3"/>
          <p:cNvSpPr>
            <a:spLocks noGrp="1"/>
          </p:cNvSpPr>
          <p:nvPr>
            <p:ph sz="half" idx="2"/>
          </p:nvPr>
        </p:nvSpPr>
        <p:spPr>
          <a:xfrm>
            <a:off x="457200" y="1443607"/>
            <a:ext cx="4040188" cy="3951288"/>
          </a:xfrm>
        </p:spPr>
        <p:txBody>
          <a:bodyPr>
            <a:normAutofit/>
          </a:bodyPr>
          <a:lstStyle/>
          <a:p>
            <a:pPr marL="0" indent="0">
              <a:buNone/>
            </a:pPr>
            <a:r>
              <a:rPr lang="en-GB" sz="1500" u="sng" dirty="0" smtClean="0"/>
              <a:t>At RHO’s Turn</a:t>
            </a:r>
          </a:p>
          <a:p>
            <a:pPr marL="0" indent="0">
              <a:buNone/>
            </a:pPr>
            <a:r>
              <a:rPr lang="en-GB" sz="1500" dirty="0" smtClean="0"/>
              <a:t>If RHO passes, offender repeats his X/XX</a:t>
            </a:r>
          </a:p>
          <a:p>
            <a:pPr marL="0" indent="0">
              <a:buNone/>
            </a:pPr>
            <a:r>
              <a:rPr lang="en-GB" sz="1500" dirty="0" smtClean="0"/>
              <a:t>If RHO bids, offender may make any legal call </a:t>
            </a:r>
          </a:p>
          <a:p>
            <a:pPr>
              <a:buFont typeface="+mj-lt"/>
              <a:buAutoNum type="alphaLcParenR"/>
            </a:pPr>
            <a:r>
              <a:rPr lang="en-GB" sz="1500" dirty="0" smtClean="0"/>
              <a:t>offender’s partner </a:t>
            </a:r>
            <a:r>
              <a:rPr lang="en-GB" sz="1500" dirty="0" smtClean="0">
                <a:solidFill>
                  <a:srgbClr val="FF0000"/>
                </a:solidFill>
              </a:rPr>
              <a:t>must pass throughout</a:t>
            </a:r>
            <a:r>
              <a:rPr lang="en-GB" sz="1500" dirty="0" smtClean="0"/>
              <a:t> &amp; lead restrictions may apply.</a:t>
            </a:r>
          </a:p>
          <a:p>
            <a:pPr marL="0" indent="0">
              <a:buNone/>
            </a:pPr>
            <a:endParaRPr lang="en-GB" sz="1500" dirty="0"/>
          </a:p>
          <a:p>
            <a:pPr marL="0" indent="0">
              <a:buNone/>
            </a:pPr>
            <a:r>
              <a:rPr lang="en-GB" sz="1500" u="sng" dirty="0" smtClean="0"/>
              <a:t>At Partner’s turn</a:t>
            </a:r>
          </a:p>
          <a:p>
            <a:pPr marL="400050" indent="-400050">
              <a:buFont typeface="+mj-lt"/>
              <a:buAutoNum type="romanLcPeriod"/>
            </a:pPr>
            <a:r>
              <a:rPr lang="en-GB" sz="1500" dirty="0"/>
              <a:t>offender’s partner </a:t>
            </a:r>
            <a:r>
              <a:rPr lang="en-GB" sz="1500" dirty="0">
                <a:solidFill>
                  <a:srgbClr val="FF0000"/>
                </a:solidFill>
              </a:rPr>
              <a:t>must pass throughout &amp; lead restrictions may </a:t>
            </a:r>
            <a:r>
              <a:rPr lang="en-GB" sz="1500" dirty="0" smtClean="0">
                <a:solidFill>
                  <a:srgbClr val="FF0000"/>
                </a:solidFill>
              </a:rPr>
              <a:t>apply</a:t>
            </a:r>
          </a:p>
          <a:p>
            <a:pPr marL="400050" indent="-400050">
              <a:buFont typeface="+mj-lt"/>
              <a:buAutoNum type="romanLcPeriod"/>
            </a:pPr>
            <a:r>
              <a:rPr lang="en-GB" sz="1500" dirty="0" smtClean="0">
                <a:solidFill>
                  <a:srgbClr val="FF0000"/>
                </a:solidFill>
              </a:rPr>
              <a:t>[no restriction on offender]</a:t>
            </a:r>
          </a:p>
        </p:txBody>
      </p:sp>
      <p:sp>
        <p:nvSpPr>
          <p:cNvPr id="5" name="Text Placeholder 4"/>
          <p:cNvSpPr>
            <a:spLocks noGrp="1"/>
          </p:cNvSpPr>
          <p:nvPr>
            <p:ph type="body" sz="quarter" idx="3"/>
          </p:nvPr>
        </p:nvSpPr>
        <p:spPr>
          <a:xfrm>
            <a:off x="4645025" y="764704"/>
            <a:ext cx="4041775" cy="639762"/>
          </a:xfrm>
        </p:spPr>
        <p:txBody>
          <a:bodyPr/>
          <a:lstStyle/>
          <a:p>
            <a:pPr algn="ctr"/>
            <a:r>
              <a:rPr lang="en-GB" u="sng" dirty="0" smtClean="0"/>
              <a:t>2017 Laws</a:t>
            </a:r>
            <a:endParaRPr lang="en-GB" u="sng" dirty="0"/>
          </a:p>
        </p:txBody>
      </p:sp>
      <p:sp>
        <p:nvSpPr>
          <p:cNvPr id="6" name="Content Placeholder 5"/>
          <p:cNvSpPr>
            <a:spLocks noGrp="1"/>
          </p:cNvSpPr>
          <p:nvPr>
            <p:ph sz="quarter" idx="4"/>
          </p:nvPr>
        </p:nvSpPr>
        <p:spPr>
          <a:xfrm>
            <a:off x="4572000" y="1443607"/>
            <a:ext cx="4248472" cy="3951288"/>
          </a:xfrm>
        </p:spPr>
        <p:txBody>
          <a:bodyPr>
            <a:noAutofit/>
          </a:bodyPr>
          <a:lstStyle/>
          <a:p>
            <a:pPr marL="0" indent="0">
              <a:buNone/>
            </a:pPr>
            <a:r>
              <a:rPr lang="en-GB" sz="1400" u="sng" dirty="0"/>
              <a:t>At RHO’s Turn</a:t>
            </a:r>
          </a:p>
          <a:p>
            <a:pPr marL="0" indent="0">
              <a:buNone/>
            </a:pPr>
            <a:r>
              <a:rPr lang="en-GB" sz="1400" dirty="0"/>
              <a:t>If RHO passes, offender repeats his </a:t>
            </a:r>
            <a:r>
              <a:rPr lang="en-GB" sz="1400" dirty="0" smtClean="0"/>
              <a:t>X/XX</a:t>
            </a:r>
            <a:endParaRPr lang="en-GB" sz="1400" dirty="0"/>
          </a:p>
          <a:p>
            <a:pPr marL="0" indent="0">
              <a:buNone/>
            </a:pPr>
            <a:r>
              <a:rPr lang="en-GB" sz="1400" dirty="0"/>
              <a:t>If RHO bids, offender may make any legal </a:t>
            </a:r>
            <a:r>
              <a:rPr lang="en-GB" sz="1400" dirty="0" smtClean="0"/>
              <a:t>call</a:t>
            </a:r>
          </a:p>
          <a:p>
            <a:pPr marL="0" indent="0">
              <a:buNone/>
            </a:pPr>
            <a:endParaRPr lang="en-GB" sz="1300" dirty="0"/>
          </a:p>
          <a:p>
            <a:pPr>
              <a:buFont typeface="+mj-lt"/>
              <a:buAutoNum type="alphaLcParenR"/>
            </a:pPr>
            <a:r>
              <a:rPr lang="en-GB" sz="1300" dirty="0"/>
              <a:t>If call </a:t>
            </a:r>
            <a:r>
              <a:rPr lang="en-GB" sz="1300" dirty="0" smtClean="0"/>
              <a:t>is a comparable call,</a:t>
            </a:r>
            <a:r>
              <a:rPr lang="en-GB" sz="1300" dirty="0" smtClean="0">
                <a:solidFill>
                  <a:srgbClr val="FF0000"/>
                </a:solidFill>
              </a:rPr>
              <a:t> no further rectification</a:t>
            </a:r>
          </a:p>
          <a:p>
            <a:pPr marL="0" indent="0">
              <a:buNone/>
            </a:pPr>
            <a:r>
              <a:rPr lang="en-GB" sz="1300" dirty="0" smtClean="0">
                <a:solidFill>
                  <a:srgbClr val="FF0000"/>
                </a:solidFill>
              </a:rPr>
              <a:t> </a:t>
            </a:r>
            <a:endParaRPr lang="en-GB" sz="1300" dirty="0">
              <a:solidFill>
                <a:srgbClr val="FF0000"/>
              </a:solidFill>
            </a:endParaRPr>
          </a:p>
          <a:p>
            <a:pPr>
              <a:buFont typeface="+mj-lt"/>
              <a:buAutoNum type="alphaLcParenR" startAt="2"/>
            </a:pPr>
            <a:r>
              <a:rPr lang="en-GB" sz="1300" dirty="0"/>
              <a:t>Otherwise offender’s partner </a:t>
            </a:r>
            <a:r>
              <a:rPr lang="en-GB" sz="1300" dirty="0">
                <a:solidFill>
                  <a:srgbClr val="FF0000"/>
                </a:solidFill>
              </a:rPr>
              <a:t>must pass </a:t>
            </a:r>
            <a:r>
              <a:rPr lang="en-GB" sz="1300" dirty="0" smtClean="0">
                <a:solidFill>
                  <a:srgbClr val="FF0000"/>
                </a:solidFill>
              </a:rPr>
              <a:t>at his next turn</a:t>
            </a:r>
            <a:r>
              <a:rPr lang="en-GB" sz="1300" dirty="0" smtClean="0"/>
              <a:t> </a:t>
            </a:r>
            <a:r>
              <a:rPr lang="en-GB" sz="1300" dirty="0"/>
              <a:t>&amp; lead </a:t>
            </a:r>
            <a:r>
              <a:rPr lang="en-GB" sz="1300" dirty="0" smtClean="0"/>
              <a:t>restrictions/UI </a:t>
            </a:r>
            <a:r>
              <a:rPr lang="en-GB" sz="1300" dirty="0"/>
              <a:t>may apply.</a:t>
            </a:r>
          </a:p>
          <a:p>
            <a:pPr marL="0" indent="0">
              <a:buNone/>
            </a:pPr>
            <a:endParaRPr lang="en-GB" sz="1400" dirty="0" smtClean="0"/>
          </a:p>
          <a:p>
            <a:pPr marL="0" indent="0">
              <a:buNone/>
            </a:pPr>
            <a:r>
              <a:rPr lang="en-GB" sz="1400" u="sng" dirty="0" smtClean="0"/>
              <a:t>At Partner’s </a:t>
            </a:r>
            <a:r>
              <a:rPr lang="en-GB" sz="1400" u="sng" dirty="0"/>
              <a:t>turn</a:t>
            </a:r>
          </a:p>
          <a:p>
            <a:pPr marL="400050" indent="-400050">
              <a:buFont typeface="+mj-lt"/>
              <a:buAutoNum type="romanLcPeriod"/>
            </a:pPr>
            <a:r>
              <a:rPr lang="en-GB" sz="1300" dirty="0"/>
              <a:t>offender’s partner </a:t>
            </a:r>
            <a:r>
              <a:rPr lang="en-GB" sz="1300" dirty="0" smtClean="0">
                <a:solidFill>
                  <a:srgbClr val="FF0000"/>
                </a:solidFill>
              </a:rPr>
              <a:t>may make any legal call at his next turn  (but there may be UI)</a:t>
            </a:r>
          </a:p>
          <a:p>
            <a:pPr marL="400050" indent="-400050">
              <a:buFont typeface="+mj-lt"/>
              <a:buAutoNum type="romanLcPeriod"/>
            </a:pPr>
            <a:r>
              <a:rPr lang="en-GB" sz="1300" dirty="0"/>
              <a:t>offender may make any legal </a:t>
            </a:r>
            <a:r>
              <a:rPr lang="en-GB" sz="1300" dirty="0" smtClean="0"/>
              <a:t>call</a:t>
            </a:r>
            <a:endParaRPr lang="en-GB" sz="1300" dirty="0"/>
          </a:p>
          <a:p>
            <a:pPr lvl="1">
              <a:buFont typeface="+mj-lt"/>
              <a:buAutoNum type="alphaLcParenR"/>
            </a:pPr>
            <a:r>
              <a:rPr lang="en-GB" sz="1300" dirty="0"/>
              <a:t>If call is a comparable call</a:t>
            </a:r>
            <a:r>
              <a:rPr lang="en-GB" sz="1300" dirty="0" smtClean="0"/>
              <a:t>,</a:t>
            </a:r>
            <a:r>
              <a:rPr lang="en-GB" sz="1300" dirty="0" smtClean="0">
                <a:solidFill>
                  <a:srgbClr val="FF0000"/>
                </a:solidFill>
              </a:rPr>
              <a:t> </a:t>
            </a:r>
            <a:r>
              <a:rPr lang="en-GB" sz="1300" dirty="0">
                <a:solidFill>
                  <a:srgbClr val="FF0000"/>
                </a:solidFill>
              </a:rPr>
              <a:t>no further rectification </a:t>
            </a:r>
          </a:p>
          <a:p>
            <a:pPr lvl="1">
              <a:buFont typeface="+mj-lt"/>
              <a:buAutoNum type="alphaLcParenR"/>
            </a:pPr>
            <a:r>
              <a:rPr lang="en-GB" sz="1300" dirty="0"/>
              <a:t>Otherwise offender’s partner </a:t>
            </a:r>
            <a:r>
              <a:rPr lang="en-GB" sz="1300" dirty="0">
                <a:solidFill>
                  <a:srgbClr val="FF0000"/>
                </a:solidFill>
              </a:rPr>
              <a:t>must pass at his next turn &amp; lead restrictions/UI may apply.</a:t>
            </a:r>
          </a:p>
          <a:p>
            <a:endParaRPr lang="en-GB" sz="1300" dirty="0" smtClean="0">
              <a:solidFill>
                <a:srgbClr val="FF0000"/>
              </a:solidFill>
            </a:endParaRPr>
          </a:p>
        </p:txBody>
      </p:sp>
      <p:sp>
        <p:nvSpPr>
          <p:cNvPr id="7" name="Title 1"/>
          <p:cNvSpPr txBox="1">
            <a:spLocks/>
          </p:cNvSpPr>
          <p:nvPr/>
        </p:nvSpPr>
        <p:spPr>
          <a:xfrm>
            <a:off x="179512" y="5589240"/>
            <a:ext cx="8640960" cy="1143000"/>
          </a:xfrm>
          <a:prstGeom prst="rect">
            <a:avLst/>
          </a:prstGeom>
          <a:noFill/>
          <a:ln>
            <a:solidFill>
              <a:schemeClr val="tx1"/>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dirty="0" smtClean="0"/>
              <a:t>Offender’s partner is no longer ever silenced throughout</a:t>
            </a:r>
          </a:p>
          <a:p>
            <a:r>
              <a:rPr lang="en-GB" sz="2000" dirty="0" smtClean="0"/>
              <a:t>If the withdrawn call is replaced by a comparable call then no further rectification</a:t>
            </a:r>
            <a:endParaRPr lang="en-GB" sz="2000" dirty="0"/>
          </a:p>
        </p:txBody>
      </p:sp>
    </p:spTree>
    <p:extLst>
      <p:ext uri="{BB962C8B-B14F-4D97-AF65-F5344CB8AC3E}">
        <p14:creationId xmlns:p14="http://schemas.microsoft.com/office/powerpoint/2010/main" val="1526615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dirty="0" smtClean="0"/>
              <a:t>Law 26 – Lead Restrictions</a:t>
            </a:r>
            <a:endParaRPr lang="en-GB" dirty="0"/>
          </a:p>
        </p:txBody>
      </p:sp>
      <p:sp>
        <p:nvSpPr>
          <p:cNvPr id="3" name="Text Placeholder 2"/>
          <p:cNvSpPr>
            <a:spLocks noGrp="1"/>
          </p:cNvSpPr>
          <p:nvPr>
            <p:ph type="body" idx="1"/>
          </p:nvPr>
        </p:nvSpPr>
        <p:spPr>
          <a:xfrm>
            <a:off x="457200" y="764704"/>
            <a:ext cx="4040188" cy="639762"/>
          </a:xfrm>
        </p:spPr>
        <p:txBody>
          <a:bodyPr/>
          <a:lstStyle/>
          <a:p>
            <a:pPr algn="ctr"/>
            <a:r>
              <a:rPr lang="en-GB" u="sng" dirty="0" smtClean="0"/>
              <a:t>2007 Laws</a:t>
            </a:r>
            <a:endParaRPr lang="en-GB" u="sng" dirty="0"/>
          </a:p>
        </p:txBody>
      </p:sp>
      <p:sp>
        <p:nvSpPr>
          <p:cNvPr id="4" name="Content Placeholder 3"/>
          <p:cNvSpPr>
            <a:spLocks noGrp="1"/>
          </p:cNvSpPr>
          <p:nvPr>
            <p:ph sz="half" idx="2"/>
          </p:nvPr>
        </p:nvSpPr>
        <p:spPr>
          <a:xfrm>
            <a:off x="457200" y="1443607"/>
            <a:ext cx="4040188" cy="3951288"/>
          </a:xfrm>
        </p:spPr>
        <p:txBody>
          <a:bodyPr>
            <a:normAutofit lnSpcReduction="10000"/>
          </a:bodyPr>
          <a:lstStyle/>
          <a:p>
            <a:pPr marL="0" indent="0">
              <a:buNone/>
            </a:pPr>
            <a:r>
              <a:rPr lang="en-GB" sz="1200" dirty="0" smtClean="0"/>
              <a:t>If the withdrawn call related solely to a specified suit or suits (and no other suit)</a:t>
            </a:r>
          </a:p>
          <a:p>
            <a:pPr>
              <a:buFont typeface="+mj-lt"/>
              <a:buAutoNum type="arabicPeriod"/>
            </a:pPr>
            <a:r>
              <a:rPr lang="en-GB" sz="1200" dirty="0" smtClean="0"/>
              <a:t>If each suit was specified in the legal auction by the same player there is no lead restriction;</a:t>
            </a:r>
          </a:p>
          <a:p>
            <a:pPr marL="0" indent="0">
              <a:buNone/>
            </a:pPr>
            <a:endParaRPr lang="en-GB" sz="1200" dirty="0" smtClean="0"/>
          </a:p>
          <a:p>
            <a:pPr>
              <a:buFont typeface="+mj-lt"/>
              <a:buAutoNum type="arabicPeriod" startAt="2"/>
            </a:pPr>
            <a:r>
              <a:rPr lang="en-GB" sz="1200" dirty="0" smtClean="0"/>
              <a:t>if any suit specified in the withdrawn call was not specified by the same player then at the offender’s partner’s first turn to lead (which may be the opening lead) declarer may either:</a:t>
            </a:r>
          </a:p>
          <a:p>
            <a:endParaRPr lang="en-GB" sz="1200" dirty="0"/>
          </a:p>
          <a:p>
            <a:pPr>
              <a:buFont typeface="+mj-lt"/>
              <a:buAutoNum type="alphaUcPeriod"/>
            </a:pPr>
            <a:r>
              <a:rPr lang="en-GB" sz="1200" dirty="0" smtClean="0"/>
              <a:t>Require the offender’s partner to lead </a:t>
            </a:r>
            <a:r>
              <a:rPr lang="en-GB" sz="1200" dirty="0" smtClean="0">
                <a:solidFill>
                  <a:srgbClr val="FF0000"/>
                </a:solidFill>
              </a:rPr>
              <a:t>such a suit </a:t>
            </a:r>
            <a:r>
              <a:rPr lang="en-GB" sz="1200" dirty="0" smtClean="0"/>
              <a:t>(if there are more than one, declarer chooses the suit); or</a:t>
            </a:r>
          </a:p>
          <a:p>
            <a:pPr>
              <a:buFont typeface="+mj-lt"/>
              <a:buAutoNum type="alphaUcPeriod"/>
            </a:pPr>
            <a:endParaRPr lang="en-GB" sz="1200" dirty="0" smtClean="0"/>
          </a:p>
          <a:p>
            <a:pPr>
              <a:buFont typeface="+mj-lt"/>
              <a:buAutoNum type="alphaUcPeriod"/>
            </a:pPr>
            <a:r>
              <a:rPr lang="en-GB" sz="1200" dirty="0" smtClean="0"/>
              <a:t>Prohibit offender’s partner from leading </a:t>
            </a:r>
            <a:r>
              <a:rPr lang="en-GB" sz="1200" dirty="0" smtClean="0">
                <a:solidFill>
                  <a:srgbClr val="FF0000"/>
                </a:solidFill>
              </a:rPr>
              <a:t>(one) such suit</a:t>
            </a:r>
            <a:r>
              <a:rPr lang="en-GB" sz="1200" dirty="0" smtClean="0"/>
              <a:t>. Such prohibition continues for as long as the offender’s partner retains the lead.</a:t>
            </a:r>
          </a:p>
          <a:p>
            <a:pPr>
              <a:buFont typeface="+mj-lt"/>
              <a:buAutoNum type="alphaUcPeriod"/>
            </a:pPr>
            <a:endParaRPr lang="en-GB" sz="1200" dirty="0"/>
          </a:p>
          <a:p>
            <a:pPr marL="0" indent="0">
              <a:buNone/>
            </a:pPr>
            <a:r>
              <a:rPr lang="en-GB" sz="1200" dirty="0" smtClean="0"/>
              <a:t>For other withdrawn calls, declarer may prohibit offender’s partner from leading any one suit at his first turn to lead, </a:t>
            </a:r>
            <a:r>
              <a:rPr lang="en-GB" sz="1200" dirty="0" err="1" smtClean="0"/>
              <a:t>incl</a:t>
            </a:r>
            <a:r>
              <a:rPr lang="en-GB" sz="1200" dirty="0" smtClean="0"/>
              <a:t> the opening lead, such prohibition to continue for so long as he retains the lead.</a:t>
            </a:r>
            <a:endParaRPr lang="en-GB" sz="1200" dirty="0"/>
          </a:p>
        </p:txBody>
      </p:sp>
      <p:sp>
        <p:nvSpPr>
          <p:cNvPr id="5" name="Text Placeholder 4"/>
          <p:cNvSpPr>
            <a:spLocks noGrp="1"/>
          </p:cNvSpPr>
          <p:nvPr>
            <p:ph type="body" sz="quarter" idx="3"/>
          </p:nvPr>
        </p:nvSpPr>
        <p:spPr>
          <a:xfrm>
            <a:off x="4645025" y="764704"/>
            <a:ext cx="4041775" cy="639762"/>
          </a:xfrm>
        </p:spPr>
        <p:txBody>
          <a:bodyPr/>
          <a:lstStyle/>
          <a:p>
            <a:pPr algn="ctr"/>
            <a:r>
              <a:rPr lang="en-GB" u="sng" dirty="0" smtClean="0"/>
              <a:t>2017 Laws (as amended)</a:t>
            </a:r>
            <a:endParaRPr lang="en-GB" u="sng" dirty="0"/>
          </a:p>
        </p:txBody>
      </p:sp>
      <p:sp>
        <p:nvSpPr>
          <p:cNvPr id="6" name="Content Placeholder 5"/>
          <p:cNvSpPr>
            <a:spLocks noGrp="1"/>
          </p:cNvSpPr>
          <p:nvPr>
            <p:ph sz="quarter" idx="4"/>
          </p:nvPr>
        </p:nvSpPr>
        <p:spPr>
          <a:xfrm>
            <a:off x="4644008" y="1443607"/>
            <a:ext cx="4104456" cy="3951288"/>
          </a:xfrm>
        </p:spPr>
        <p:txBody>
          <a:bodyPr>
            <a:normAutofit fontScale="92500" lnSpcReduction="20000"/>
          </a:bodyPr>
          <a:lstStyle/>
          <a:p>
            <a:r>
              <a:rPr lang="en-GB" sz="1800" dirty="0"/>
              <a:t>when an offending player’s call is withdrawn and </a:t>
            </a:r>
            <a:endParaRPr lang="en-GB" sz="1800" dirty="0" smtClean="0"/>
          </a:p>
          <a:p>
            <a:endParaRPr lang="en-GB" sz="1800" dirty="0" smtClean="0"/>
          </a:p>
          <a:p>
            <a:r>
              <a:rPr lang="en-GB" sz="1800" dirty="0" smtClean="0"/>
              <a:t>It is replaced by a comparable call, then ……there are no lead restrictions</a:t>
            </a:r>
            <a:endParaRPr lang="en-GB" sz="1800" dirty="0"/>
          </a:p>
          <a:p>
            <a:endParaRPr lang="en-GB" sz="1800" dirty="0" smtClean="0"/>
          </a:p>
          <a:p>
            <a:r>
              <a:rPr lang="en-GB" sz="1800" dirty="0" smtClean="0"/>
              <a:t>it </a:t>
            </a:r>
            <a:r>
              <a:rPr lang="en-GB" sz="1800" dirty="0"/>
              <a:t>is not replaced by a comparable call, then </a:t>
            </a:r>
            <a:endParaRPr lang="en-GB" sz="1800" dirty="0" smtClean="0"/>
          </a:p>
          <a:p>
            <a:r>
              <a:rPr lang="en-GB" sz="1800" dirty="0" smtClean="0"/>
              <a:t>if </a:t>
            </a:r>
            <a:r>
              <a:rPr lang="en-GB" sz="1800" dirty="0"/>
              <a:t>he becomes a defender, declarer may at the offender’s partner’s first turn to lead (which may be the opening lead) </a:t>
            </a:r>
            <a:r>
              <a:rPr lang="en-GB" sz="1800" dirty="0" smtClean="0"/>
              <a:t>prohibit </a:t>
            </a:r>
            <a:r>
              <a:rPr lang="en-GB" sz="1800" dirty="0"/>
              <a:t>offender’s partner from leading </a:t>
            </a:r>
            <a:r>
              <a:rPr lang="en-GB" sz="1800" dirty="0" smtClean="0">
                <a:solidFill>
                  <a:srgbClr val="FF0000"/>
                </a:solidFill>
              </a:rPr>
              <a:t>any</a:t>
            </a:r>
            <a:r>
              <a:rPr lang="en-GB" sz="1800" dirty="0" smtClean="0"/>
              <a:t> </a:t>
            </a:r>
            <a:r>
              <a:rPr lang="en-GB" sz="1800" dirty="0" smtClean="0">
                <a:solidFill>
                  <a:srgbClr val="FF0000"/>
                </a:solidFill>
              </a:rPr>
              <a:t>(one</a:t>
            </a:r>
            <a:r>
              <a:rPr lang="en-GB" sz="1800" dirty="0"/>
              <a:t>) </a:t>
            </a:r>
            <a:r>
              <a:rPr lang="en-GB" sz="1800" dirty="0" smtClean="0"/>
              <a:t>suit which has not been specified in the legal auction by the offender. </a:t>
            </a:r>
            <a:r>
              <a:rPr lang="en-GB" sz="1800" dirty="0"/>
              <a:t>Such prohibition continues for as long as the offender’s partner retains the lead.</a:t>
            </a:r>
          </a:p>
          <a:p>
            <a:endParaRPr lang="en-GB" sz="1800" dirty="0"/>
          </a:p>
        </p:txBody>
      </p:sp>
      <p:sp>
        <p:nvSpPr>
          <p:cNvPr id="7" name="Title 1"/>
          <p:cNvSpPr txBox="1">
            <a:spLocks/>
          </p:cNvSpPr>
          <p:nvPr/>
        </p:nvSpPr>
        <p:spPr>
          <a:xfrm>
            <a:off x="179512" y="5589240"/>
            <a:ext cx="8640960" cy="1143000"/>
          </a:xfrm>
          <a:prstGeom prst="rect">
            <a:avLst/>
          </a:prstGeom>
          <a:noFill/>
          <a:ln>
            <a:solidFill>
              <a:schemeClr val="tx1"/>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dirty="0" smtClean="0"/>
              <a:t>Lead restrictions will be rarer &amp; simpler to determine </a:t>
            </a:r>
          </a:p>
          <a:p>
            <a:r>
              <a:rPr lang="en-GB" sz="2000" dirty="0" smtClean="0"/>
              <a:t>Limited to prohibiting a suit not specified in legal auction</a:t>
            </a:r>
          </a:p>
          <a:p>
            <a:r>
              <a:rPr lang="en-GB" sz="2000" dirty="0"/>
              <a:t>b</a:t>
            </a:r>
            <a:r>
              <a:rPr lang="en-GB" sz="2000" dirty="0" smtClean="0"/>
              <a:t>ut need not be a suit shown by the withdrawn call</a:t>
            </a:r>
            <a:endParaRPr lang="en-GB" sz="2000" dirty="0"/>
          </a:p>
        </p:txBody>
      </p:sp>
    </p:spTree>
    <p:extLst>
      <p:ext uri="{BB962C8B-B14F-4D97-AF65-F5344CB8AC3E}">
        <p14:creationId xmlns:p14="http://schemas.microsoft.com/office/powerpoint/2010/main" val="1250255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Law 68D – Claims/Concessions</a:t>
            </a:r>
            <a:endParaRPr lang="en-GB" dirty="0"/>
          </a:p>
        </p:txBody>
      </p:sp>
      <p:sp>
        <p:nvSpPr>
          <p:cNvPr id="3" name="Text Placeholder 2"/>
          <p:cNvSpPr>
            <a:spLocks noGrp="1"/>
          </p:cNvSpPr>
          <p:nvPr>
            <p:ph type="body" idx="1"/>
          </p:nvPr>
        </p:nvSpPr>
        <p:spPr/>
        <p:txBody>
          <a:bodyPr/>
          <a:lstStyle/>
          <a:p>
            <a:pPr algn="ctr"/>
            <a:r>
              <a:rPr lang="en-GB" u="sng" dirty="0" smtClean="0"/>
              <a:t>2007 Laws</a:t>
            </a:r>
            <a:endParaRPr lang="en-GB" u="sng" dirty="0"/>
          </a:p>
        </p:txBody>
      </p:sp>
      <p:sp>
        <p:nvSpPr>
          <p:cNvPr id="4" name="Content Placeholder 3"/>
          <p:cNvSpPr>
            <a:spLocks noGrp="1"/>
          </p:cNvSpPr>
          <p:nvPr>
            <p:ph sz="half" idx="2"/>
          </p:nvPr>
        </p:nvSpPr>
        <p:spPr/>
        <p:txBody>
          <a:bodyPr>
            <a:normAutofit/>
          </a:bodyPr>
          <a:lstStyle/>
          <a:p>
            <a:r>
              <a:rPr lang="en-GB" sz="1800" dirty="0" smtClean="0"/>
              <a:t>If claim/concession is disputed, the TD </a:t>
            </a:r>
            <a:r>
              <a:rPr lang="en-GB" sz="1800" dirty="0" smtClean="0">
                <a:solidFill>
                  <a:srgbClr val="FF0000"/>
                </a:solidFill>
              </a:rPr>
              <a:t>must</a:t>
            </a:r>
            <a:r>
              <a:rPr lang="en-GB" sz="1800" dirty="0" smtClean="0"/>
              <a:t> be called. Play </a:t>
            </a:r>
            <a:r>
              <a:rPr lang="en-GB" sz="1800" dirty="0" smtClean="0">
                <a:solidFill>
                  <a:srgbClr val="FF0000"/>
                </a:solidFill>
              </a:rPr>
              <a:t>ceases</a:t>
            </a:r>
          </a:p>
          <a:p>
            <a:endParaRPr lang="en-GB" sz="1800" dirty="0"/>
          </a:p>
          <a:p>
            <a:r>
              <a:rPr lang="en-GB" sz="1800" dirty="0" smtClean="0"/>
              <a:t>As a practical matter, some players just say “play on” and the claim is ignored. No specific consequences from this approach albeit not permitted by the Laws. </a:t>
            </a:r>
            <a:endParaRPr lang="en-GB" sz="1800" dirty="0"/>
          </a:p>
        </p:txBody>
      </p:sp>
      <p:sp>
        <p:nvSpPr>
          <p:cNvPr id="5" name="Text Placeholder 4"/>
          <p:cNvSpPr>
            <a:spLocks noGrp="1"/>
          </p:cNvSpPr>
          <p:nvPr>
            <p:ph type="body" sz="quarter" idx="3"/>
          </p:nvPr>
        </p:nvSpPr>
        <p:spPr/>
        <p:txBody>
          <a:bodyPr/>
          <a:lstStyle/>
          <a:p>
            <a:pPr algn="ctr"/>
            <a:r>
              <a:rPr lang="en-GB" u="sng" dirty="0" smtClean="0"/>
              <a:t>2017 Laws</a:t>
            </a:r>
            <a:endParaRPr lang="en-GB" u="sng" dirty="0"/>
          </a:p>
        </p:txBody>
      </p:sp>
      <p:sp>
        <p:nvSpPr>
          <p:cNvPr id="6" name="Content Placeholder 5"/>
          <p:cNvSpPr>
            <a:spLocks noGrp="1"/>
          </p:cNvSpPr>
          <p:nvPr>
            <p:ph sz="quarter" idx="4"/>
          </p:nvPr>
        </p:nvSpPr>
        <p:spPr/>
        <p:txBody>
          <a:bodyPr>
            <a:normAutofit/>
          </a:bodyPr>
          <a:lstStyle/>
          <a:p>
            <a:r>
              <a:rPr lang="en-GB" sz="1800" dirty="0" smtClean="0"/>
              <a:t>If claim/concession is disputed, the TD </a:t>
            </a:r>
            <a:r>
              <a:rPr lang="en-GB" sz="1800" dirty="0" smtClean="0">
                <a:solidFill>
                  <a:srgbClr val="FF0000"/>
                </a:solidFill>
              </a:rPr>
              <a:t>may</a:t>
            </a:r>
            <a:r>
              <a:rPr lang="en-GB" sz="1800" dirty="0" smtClean="0"/>
              <a:t> be called. Play </a:t>
            </a:r>
            <a:r>
              <a:rPr lang="en-GB" sz="1800" dirty="0" smtClean="0">
                <a:solidFill>
                  <a:srgbClr val="FF0000"/>
                </a:solidFill>
              </a:rPr>
              <a:t>suspended</a:t>
            </a:r>
          </a:p>
          <a:p>
            <a:endParaRPr lang="en-GB" sz="1800" dirty="0" smtClean="0"/>
          </a:p>
          <a:p>
            <a:r>
              <a:rPr lang="en-GB" sz="1800" dirty="0" smtClean="0"/>
              <a:t>If any player wishes, the TD can be called and play ceases – no change</a:t>
            </a:r>
          </a:p>
          <a:p>
            <a:endParaRPr lang="en-GB" sz="1800" dirty="0" smtClean="0"/>
          </a:p>
          <a:p>
            <a:r>
              <a:rPr lang="en-GB" sz="1800" dirty="0" smtClean="0"/>
              <a:t>At the request of the non-claiming side &amp; if all 4 players agree, play can continue </a:t>
            </a:r>
            <a:r>
              <a:rPr lang="en-GB" sz="1800" dirty="0" smtClean="0">
                <a:solidFill>
                  <a:srgbClr val="FF0000"/>
                </a:solidFill>
              </a:rPr>
              <a:t>BUT</a:t>
            </a:r>
            <a:r>
              <a:rPr lang="en-GB" sz="1800" dirty="0" smtClean="0"/>
              <a:t> the claim/concession is void. Laws about penalty cards (L50) and  Unauthorised Information (L16) don’t apply. </a:t>
            </a:r>
            <a:r>
              <a:rPr lang="en-GB" sz="1800" dirty="0" smtClean="0">
                <a:solidFill>
                  <a:srgbClr val="FF0000"/>
                </a:solidFill>
              </a:rPr>
              <a:t>So TD cant be called back afterwards to offer any redress.</a:t>
            </a:r>
          </a:p>
          <a:p>
            <a:endParaRPr lang="en-GB" sz="1800" dirty="0"/>
          </a:p>
        </p:txBody>
      </p:sp>
    </p:spTree>
    <p:extLst>
      <p:ext uri="{BB962C8B-B14F-4D97-AF65-F5344CB8AC3E}">
        <p14:creationId xmlns:p14="http://schemas.microsoft.com/office/powerpoint/2010/main" val="1781563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Law 68D – Claims/Concessions</a:t>
            </a:r>
            <a:endParaRPr lang="en-GB" dirty="0"/>
          </a:p>
        </p:txBody>
      </p:sp>
      <p:sp>
        <p:nvSpPr>
          <p:cNvPr id="3" name="Content Placeholder 2"/>
          <p:cNvSpPr>
            <a:spLocks noGrp="1"/>
          </p:cNvSpPr>
          <p:nvPr>
            <p:ph idx="1"/>
          </p:nvPr>
        </p:nvSpPr>
        <p:spPr>
          <a:xfrm>
            <a:off x="457200" y="1484784"/>
            <a:ext cx="8229600" cy="4968552"/>
          </a:xfrm>
        </p:spPr>
        <p:txBody>
          <a:bodyPr>
            <a:normAutofit fontScale="55000" lnSpcReduction="20000"/>
          </a:bodyPr>
          <a:lstStyle/>
          <a:p>
            <a:r>
              <a:rPr lang="en-GB" sz="3300" dirty="0" smtClean="0"/>
              <a:t>In summary this is an additional option for the players reflecting the practice at some clubs – but there is nothing to be gained by exercising this option.</a:t>
            </a:r>
          </a:p>
          <a:p>
            <a:pPr marL="0" indent="0">
              <a:buNone/>
            </a:pPr>
            <a:endParaRPr lang="en-GB" sz="3300" dirty="0" smtClean="0"/>
          </a:p>
          <a:p>
            <a:r>
              <a:rPr lang="en-GB" sz="3300" dirty="0" smtClean="0"/>
              <a:t>The </a:t>
            </a:r>
            <a:r>
              <a:rPr lang="en-GB" sz="3300" u="sng" dirty="0" smtClean="0"/>
              <a:t>non-claiming</a:t>
            </a:r>
            <a:r>
              <a:rPr lang="en-GB" sz="3300" dirty="0" smtClean="0"/>
              <a:t> side has to initiate an offer to “play on” (and all – </a:t>
            </a:r>
            <a:r>
              <a:rPr lang="en-GB" sz="3300" dirty="0" err="1" smtClean="0"/>
              <a:t>incl</a:t>
            </a:r>
            <a:r>
              <a:rPr lang="en-GB" sz="3300" dirty="0" smtClean="0"/>
              <a:t> Dummy - should then agree if play is to continue). If play continues there is no redress if the claimer adopts a line of play influenced by the opponents’ reaction to the claim. The </a:t>
            </a:r>
            <a:r>
              <a:rPr lang="en-GB" sz="3300" dirty="0"/>
              <a:t>c</a:t>
            </a:r>
            <a:r>
              <a:rPr lang="en-GB" sz="3300" dirty="0" smtClean="0"/>
              <a:t>laimer can’t respond to a query by saying “OK, lets play them out”. TD should protect less experienced players from being pushed into playing on by the claimer.</a:t>
            </a:r>
          </a:p>
          <a:p>
            <a:pPr marL="0" indent="0">
              <a:buNone/>
            </a:pPr>
            <a:endParaRPr lang="en-GB" sz="3300" dirty="0" smtClean="0"/>
          </a:p>
          <a:p>
            <a:r>
              <a:rPr lang="en-GB" sz="3300" dirty="0" smtClean="0"/>
              <a:t>Once the TD is called to the table, the option to play on is lost – i.e. the situation reverts to the position under the 2007 Laws.</a:t>
            </a:r>
          </a:p>
          <a:p>
            <a:endParaRPr lang="en-GB" sz="3300" dirty="0" smtClean="0"/>
          </a:p>
          <a:p>
            <a:r>
              <a:rPr lang="en-GB" sz="3300" dirty="0" smtClean="0"/>
              <a:t>Note the change to Law 70E1 : </a:t>
            </a:r>
          </a:p>
          <a:p>
            <a:pPr lvl="1"/>
            <a:r>
              <a:rPr lang="en-GB" sz="3300" dirty="0" smtClean="0"/>
              <a:t>2007 Laws stated “unless failure to adopt that line of play would be irrational” </a:t>
            </a:r>
          </a:p>
          <a:p>
            <a:pPr lvl="1"/>
            <a:r>
              <a:rPr lang="en-GB" sz="3300" dirty="0" smtClean="0"/>
              <a:t>2017 Laws omit this language….arguably makes things easier for TDs</a:t>
            </a:r>
          </a:p>
          <a:p>
            <a:pPr marL="457200" lvl="1" indent="0">
              <a:buNone/>
            </a:pPr>
            <a:endParaRPr lang="en-GB" dirty="0" smtClean="0"/>
          </a:p>
        </p:txBody>
      </p:sp>
    </p:spTree>
    <p:extLst>
      <p:ext uri="{BB962C8B-B14F-4D97-AF65-F5344CB8AC3E}">
        <p14:creationId xmlns:p14="http://schemas.microsoft.com/office/powerpoint/2010/main" val="23847202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Law 86 – Teams Play</a:t>
            </a:r>
            <a:br>
              <a:rPr lang="en-GB" sz="3600" dirty="0" smtClean="0"/>
            </a:br>
            <a:r>
              <a:rPr lang="en-GB" sz="3200" dirty="0" smtClean="0"/>
              <a:t>(what to do when you can’t score up normally)</a:t>
            </a:r>
            <a:endParaRPr lang="en-GB" sz="3200" dirty="0"/>
          </a:p>
        </p:txBody>
      </p:sp>
      <p:sp>
        <p:nvSpPr>
          <p:cNvPr id="3" name="Content Placeholder 2"/>
          <p:cNvSpPr>
            <a:spLocks noGrp="1"/>
          </p:cNvSpPr>
          <p:nvPr>
            <p:ph idx="1"/>
          </p:nvPr>
        </p:nvSpPr>
        <p:spPr/>
        <p:txBody>
          <a:bodyPr>
            <a:normAutofit fontScale="62500" lnSpcReduction="20000"/>
          </a:bodyPr>
          <a:lstStyle/>
          <a:p>
            <a:r>
              <a:rPr lang="en-GB" dirty="0" smtClean="0"/>
              <a:t>Law has been generally rewritten if one or more boards cant be scored</a:t>
            </a:r>
          </a:p>
          <a:p>
            <a:endParaRPr lang="en-GB" dirty="0" smtClean="0"/>
          </a:p>
          <a:p>
            <a:r>
              <a:rPr lang="en-GB" dirty="0" smtClean="0"/>
              <a:t>86A – TD can substitute a board</a:t>
            </a:r>
          </a:p>
          <a:p>
            <a:pPr lvl="1"/>
            <a:r>
              <a:rPr lang="en-GB" dirty="0" smtClean="0"/>
              <a:t>No Change from old 86C (only possible if the result of the match without that board is not known to the teams</a:t>
            </a:r>
          </a:p>
          <a:p>
            <a:endParaRPr lang="en-GB" dirty="0" smtClean="0"/>
          </a:p>
          <a:p>
            <a:pPr marL="0" indent="0">
              <a:buNone/>
            </a:pPr>
            <a:r>
              <a:rPr lang="en-GB" dirty="0" smtClean="0"/>
              <a:t>Otherwise:</a:t>
            </a:r>
          </a:p>
          <a:p>
            <a:r>
              <a:rPr lang="en-GB" dirty="0" smtClean="0"/>
              <a:t>86B1 – when a result has been obtained on a </a:t>
            </a:r>
            <a:r>
              <a:rPr lang="en-GB" u="sng" dirty="0" smtClean="0"/>
              <a:t>single</a:t>
            </a:r>
            <a:r>
              <a:rPr lang="en-GB" dirty="0" smtClean="0"/>
              <a:t> board at other table</a:t>
            </a:r>
          </a:p>
          <a:p>
            <a:pPr lvl="1"/>
            <a:r>
              <a:rPr lang="en-GB" dirty="0" smtClean="0"/>
              <a:t>TD shall award an assigned adjusted score</a:t>
            </a:r>
          </a:p>
          <a:p>
            <a:pPr lvl="1"/>
            <a:r>
              <a:rPr lang="en-GB" dirty="0" smtClean="0"/>
              <a:t>No change from old 86D (TD has power to award a more favourable adjustment reflecting the result at the other table)</a:t>
            </a:r>
          </a:p>
          <a:p>
            <a:pPr marL="457200" lvl="1" indent="0">
              <a:buNone/>
            </a:pPr>
            <a:endParaRPr lang="en-GB" dirty="0" smtClean="0"/>
          </a:p>
          <a:p>
            <a:r>
              <a:rPr lang="en-GB" dirty="0" smtClean="0"/>
              <a:t>86B2 – when </a:t>
            </a:r>
            <a:r>
              <a:rPr lang="en-GB" u="sng" dirty="0" smtClean="0"/>
              <a:t>multiple</a:t>
            </a:r>
            <a:r>
              <a:rPr lang="en-GB" dirty="0" smtClean="0"/>
              <a:t> results obtained at other table(s) </a:t>
            </a:r>
          </a:p>
          <a:p>
            <a:pPr lvl="1"/>
            <a:r>
              <a:rPr lang="en-GB" dirty="0" smtClean="0"/>
              <a:t>New text, scoring outcome depends on who is at fault (see next slide)</a:t>
            </a:r>
            <a:endParaRPr lang="en-GB" dirty="0"/>
          </a:p>
        </p:txBody>
      </p:sp>
    </p:spTree>
    <p:extLst>
      <p:ext uri="{BB962C8B-B14F-4D97-AF65-F5344CB8AC3E}">
        <p14:creationId xmlns:p14="http://schemas.microsoft.com/office/powerpoint/2010/main" val="3525853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Law 86 – Teams Play</a:t>
            </a:r>
            <a:br>
              <a:rPr lang="en-GB" sz="3600" dirty="0" smtClean="0"/>
            </a:br>
            <a:r>
              <a:rPr lang="en-GB" sz="3200" dirty="0" smtClean="0"/>
              <a:t>(what to do when you can’t score up normally)</a:t>
            </a:r>
            <a:endParaRPr lang="en-GB" sz="3200" dirty="0"/>
          </a:p>
        </p:txBody>
      </p:sp>
      <p:sp>
        <p:nvSpPr>
          <p:cNvPr id="3" name="Content Placeholder 2"/>
          <p:cNvSpPr>
            <a:spLocks noGrp="1"/>
          </p:cNvSpPr>
          <p:nvPr>
            <p:ph idx="1"/>
          </p:nvPr>
        </p:nvSpPr>
        <p:spPr/>
        <p:txBody>
          <a:bodyPr>
            <a:normAutofit fontScale="77500" lnSpcReduction="20000"/>
          </a:bodyPr>
          <a:lstStyle/>
          <a:p>
            <a:endParaRPr lang="en-GB" dirty="0" smtClean="0"/>
          </a:p>
          <a:p>
            <a:r>
              <a:rPr lang="en-GB" dirty="0" smtClean="0"/>
              <a:t>86B2 – when </a:t>
            </a:r>
            <a:r>
              <a:rPr lang="en-GB" u="sng" dirty="0" smtClean="0"/>
              <a:t>multiple</a:t>
            </a:r>
            <a:r>
              <a:rPr lang="en-GB" dirty="0" smtClean="0"/>
              <a:t> results obtained at other table(s) </a:t>
            </a:r>
          </a:p>
          <a:p>
            <a:endParaRPr lang="en-GB" sz="2600" dirty="0" smtClean="0"/>
          </a:p>
          <a:p>
            <a:pPr lvl="1"/>
            <a:r>
              <a:rPr lang="en-GB" sz="2600" dirty="0" smtClean="0"/>
              <a:t>Neither side at fault (</a:t>
            </a:r>
            <a:r>
              <a:rPr lang="en-GB" sz="2600" dirty="0" err="1" smtClean="0"/>
              <a:t>eg</a:t>
            </a:r>
            <a:r>
              <a:rPr lang="en-GB" sz="2600" dirty="0" smtClean="0"/>
              <a:t> a </a:t>
            </a:r>
            <a:r>
              <a:rPr lang="en-GB" sz="2600" dirty="0" err="1" smtClean="0"/>
              <a:t>duplimating</a:t>
            </a:r>
            <a:r>
              <a:rPr lang="en-GB" sz="2600" dirty="0" smtClean="0"/>
              <a:t> error)</a:t>
            </a:r>
          </a:p>
          <a:p>
            <a:pPr lvl="2"/>
            <a:r>
              <a:rPr lang="en-GB" sz="2600" dirty="0" smtClean="0"/>
              <a:t>Each side would score an “Average +” (</a:t>
            </a:r>
            <a:r>
              <a:rPr lang="en-GB" sz="2600" dirty="0" err="1" smtClean="0"/>
              <a:t>ie</a:t>
            </a:r>
            <a:r>
              <a:rPr lang="en-GB" sz="2600" dirty="0" smtClean="0"/>
              <a:t> +3IMPs)</a:t>
            </a:r>
          </a:p>
          <a:p>
            <a:pPr lvl="2"/>
            <a:endParaRPr lang="en-GB" sz="2600" dirty="0" smtClean="0"/>
          </a:p>
          <a:p>
            <a:pPr lvl="1"/>
            <a:r>
              <a:rPr lang="en-GB" sz="2600" dirty="0" smtClean="0"/>
              <a:t>One side at fault (</a:t>
            </a:r>
            <a:r>
              <a:rPr lang="en-GB" sz="2600" dirty="0" err="1" smtClean="0"/>
              <a:t>eg</a:t>
            </a:r>
            <a:r>
              <a:rPr lang="en-GB" sz="2600" dirty="0" smtClean="0"/>
              <a:t> playing wrong team)</a:t>
            </a:r>
          </a:p>
          <a:p>
            <a:pPr lvl="2"/>
            <a:r>
              <a:rPr lang="en-GB" sz="2600" dirty="0" smtClean="0"/>
              <a:t>Offending side can score -3IMPs at best, but may score worse if result at other table is clearly favourable</a:t>
            </a:r>
          </a:p>
          <a:p>
            <a:pPr lvl="2"/>
            <a:endParaRPr lang="en-GB" sz="2600" dirty="0" smtClean="0"/>
          </a:p>
          <a:p>
            <a:pPr lvl="1"/>
            <a:r>
              <a:rPr lang="en-GB" sz="2600" dirty="0" smtClean="0"/>
              <a:t>Both sides at fault  (</a:t>
            </a:r>
            <a:r>
              <a:rPr lang="en-GB" sz="2600" dirty="0" err="1" smtClean="0"/>
              <a:t>eg</a:t>
            </a:r>
            <a:r>
              <a:rPr lang="en-GB" sz="2600" dirty="0" smtClean="0"/>
              <a:t> both teams sit in same direction at both tables)</a:t>
            </a:r>
          </a:p>
          <a:p>
            <a:pPr lvl="2"/>
            <a:r>
              <a:rPr lang="en-GB" sz="2600" dirty="0" smtClean="0"/>
              <a:t>Each side would score “Average –” (</a:t>
            </a:r>
            <a:r>
              <a:rPr lang="en-GB" sz="2600" dirty="0" err="1" smtClean="0"/>
              <a:t>ie</a:t>
            </a:r>
            <a:r>
              <a:rPr lang="en-GB" sz="2600" dirty="0" smtClean="0"/>
              <a:t> -3IMPs)</a:t>
            </a:r>
          </a:p>
          <a:p>
            <a:pPr lvl="2"/>
            <a:r>
              <a:rPr lang="en-GB" sz="2600" dirty="0" smtClean="0"/>
              <a:t>However TD may be persuaded only one side at fault</a:t>
            </a:r>
            <a:endParaRPr lang="en-GB" sz="2600" dirty="0"/>
          </a:p>
        </p:txBody>
      </p:sp>
    </p:spTree>
    <p:extLst>
      <p:ext uri="{BB962C8B-B14F-4D97-AF65-F5344CB8AC3E}">
        <p14:creationId xmlns:p14="http://schemas.microsoft.com/office/powerpoint/2010/main" val="3524743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GB" dirty="0" smtClean="0"/>
              <a:t>Course Contents</a:t>
            </a:r>
            <a:endParaRPr lang="en-GB" dirty="0"/>
          </a:p>
        </p:txBody>
      </p:sp>
      <p:sp>
        <p:nvSpPr>
          <p:cNvPr id="3" name="Content Placeholder 2"/>
          <p:cNvSpPr>
            <a:spLocks noGrp="1"/>
          </p:cNvSpPr>
          <p:nvPr>
            <p:ph idx="1"/>
          </p:nvPr>
        </p:nvSpPr>
        <p:spPr>
          <a:xfrm>
            <a:off x="457200" y="1268760"/>
            <a:ext cx="8229600" cy="5256584"/>
          </a:xfrm>
        </p:spPr>
        <p:txBody>
          <a:bodyPr>
            <a:noAutofit/>
          </a:bodyPr>
          <a:lstStyle/>
          <a:p>
            <a:r>
              <a:rPr lang="en-GB" sz="1300" dirty="0" smtClean="0"/>
              <a:t>New Laws come into effect from 1</a:t>
            </a:r>
            <a:r>
              <a:rPr lang="en-GB" sz="1300" baseline="30000" dirty="0" smtClean="0"/>
              <a:t>st</a:t>
            </a:r>
            <a:r>
              <a:rPr lang="en-GB" sz="1300" dirty="0" smtClean="0"/>
              <a:t> August 2017 in England for EBU competitions, but this may vary elsewhere (but is required by the end of September).</a:t>
            </a:r>
          </a:p>
          <a:p>
            <a:endParaRPr lang="en-GB" sz="1000" dirty="0" smtClean="0"/>
          </a:p>
          <a:p>
            <a:r>
              <a:rPr lang="en-GB" sz="1300" b="1" dirty="0" smtClean="0"/>
              <a:t>Reference - EBU Website – Laws &amp; Ethics pages</a:t>
            </a:r>
          </a:p>
          <a:p>
            <a:pPr lvl="2"/>
            <a:r>
              <a:rPr lang="en-GB" sz="1300" dirty="0" smtClean="0"/>
              <a:t>Downloads available for new Laws &amp; a mark up of old vs New Laws </a:t>
            </a:r>
          </a:p>
          <a:p>
            <a:pPr lvl="3"/>
            <a:r>
              <a:rPr lang="en-GB" sz="1300" dirty="0" smtClean="0"/>
              <a:t>(Errata slip is available for printed versions for two minor typos) </a:t>
            </a:r>
          </a:p>
          <a:p>
            <a:pPr lvl="3"/>
            <a:r>
              <a:rPr lang="en-GB" sz="1300" dirty="0" smtClean="0"/>
              <a:t>NB change to Law 26 (stickers available to go over the relevant text)</a:t>
            </a:r>
          </a:p>
          <a:p>
            <a:pPr lvl="2"/>
            <a:r>
              <a:rPr lang="en-GB" sz="1300" dirty="0" smtClean="0"/>
              <a:t>Blue &amp; White Books updated annually in August (can be downloaded)</a:t>
            </a:r>
          </a:p>
          <a:p>
            <a:pPr lvl="2"/>
            <a:r>
              <a:rPr lang="en-GB" sz="1300" dirty="0" smtClean="0"/>
              <a:t>TD Training Videos (some will need to be updated for the 2017 Laws)</a:t>
            </a:r>
          </a:p>
          <a:p>
            <a:pPr lvl="2"/>
            <a:r>
              <a:rPr lang="en-GB" sz="1300" dirty="0" smtClean="0"/>
              <a:t>List of EBU Panel TDs, all available for contact if assistance needed</a:t>
            </a:r>
          </a:p>
          <a:p>
            <a:pPr marL="914400" lvl="2" indent="0">
              <a:buNone/>
            </a:pPr>
            <a:r>
              <a:rPr lang="en-GB" sz="800" dirty="0" smtClean="0"/>
              <a:t> </a:t>
            </a:r>
          </a:p>
          <a:p>
            <a:r>
              <a:rPr lang="en-GB" sz="1300" b="1" dirty="0" smtClean="0"/>
              <a:t>Handouts</a:t>
            </a:r>
          </a:p>
          <a:p>
            <a:pPr lvl="1"/>
            <a:r>
              <a:rPr lang="en-GB" sz="1300" dirty="0" smtClean="0"/>
              <a:t>Summary of minor changes which are largely self-explanatory and of minor significance</a:t>
            </a:r>
          </a:p>
          <a:p>
            <a:pPr lvl="1"/>
            <a:endParaRPr lang="en-GB" sz="1100" dirty="0" smtClean="0"/>
          </a:p>
          <a:p>
            <a:r>
              <a:rPr lang="en-GB" sz="1300" b="1" dirty="0" smtClean="0"/>
              <a:t>Discussion &amp; Simulations</a:t>
            </a:r>
          </a:p>
          <a:p>
            <a:pPr lvl="1"/>
            <a:r>
              <a:rPr lang="en-GB" sz="1300" dirty="0" smtClean="0"/>
              <a:t>Comparable Calls</a:t>
            </a:r>
          </a:p>
          <a:p>
            <a:pPr lvl="2"/>
            <a:r>
              <a:rPr lang="en-GB" sz="1300" dirty="0" smtClean="0"/>
              <a:t>Impact on Insufficient Bids &amp; Calls Out of Turn &amp; Key changes to Lead Penalties</a:t>
            </a:r>
          </a:p>
          <a:p>
            <a:pPr lvl="1"/>
            <a:r>
              <a:rPr lang="en-GB" sz="1300" dirty="0" smtClean="0"/>
              <a:t>Claims &amp; Concessions</a:t>
            </a:r>
          </a:p>
          <a:p>
            <a:pPr lvl="1"/>
            <a:r>
              <a:rPr lang="en-GB" sz="1300" dirty="0" smtClean="0"/>
              <a:t>Teams Play (scoring when no result can be obtained)</a:t>
            </a:r>
          </a:p>
          <a:p>
            <a:pPr lvl="1"/>
            <a:endParaRPr lang="en-GB" sz="1100" dirty="0"/>
          </a:p>
          <a:p>
            <a:r>
              <a:rPr lang="en-GB" sz="1300" b="1" dirty="0" smtClean="0"/>
              <a:t>Questions &amp; Answers </a:t>
            </a:r>
          </a:p>
          <a:p>
            <a:pPr lvl="1"/>
            <a:r>
              <a:rPr lang="en-GB" sz="1300" dirty="0" smtClean="0"/>
              <a:t>Time Available for any discussion on any of the Laws, whether new or unchanged since 2007</a:t>
            </a:r>
            <a:endParaRPr lang="en-GB" sz="1300" dirty="0"/>
          </a:p>
        </p:txBody>
      </p:sp>
    </p:spTree>
    <p:extLst>
      <p:ext uri="{BB962C8B-B14F-4D97-AF65-F5344CB8AC3E}">
        <p14:creationId xmlns:p14="http://schemas.microsoft.com/office/powerpoint/2010/main" val="9033202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Appendix – Law 12 (“</a:t>
            </a:r>
            <a:r>
              <a:rPr lang="en-GB" dirty="0" err="1" smtClean="0"/>
              <a:t>Reveley</a:t>
            </a:r>
            <a:r>
              <a:rPr lang="en-GB" dirty="0" smtClean="0"/>
              <a:t> Rulings”)</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b="1" dirty="0" smtClean="0"/>
              <a:t>WB 8.16.3</a:t>
            </a:r>
            <a:r>
              <a:rPr lang="en-GB" b="1" dirty="0"/>
              <a:t> </a:t>
            </a:r>
            <a:r>
              <a:rPr lang="en-GB" b="1" dirty="0" smtClean="0"/>
              <a:t> Weighting </a:t>
            </a:r>
            <a:r>
              <a:rPr lang="en-GB" b="1" dirty="0"/>
              <a:t>when an action is disallowed (‘</a:t>
            </a:r>
            <a:r>
              <a:rPr lang="en-GB" b="1" dirty="0" err="1"/>
              <a:t>Reveley</a:t>
            </a:r>
            <a:r>
              <a:rPr lang="en-GB" b="1" dirty="0"/>
              <a:t>’ rulings</a:t>
            </a:r>
            <a:r>
              <a:rPr lang="en-GB" b="1" dirty="0" smtClean="0"/>
              <a:t>)</a:t>
            </a:r>
          </a:p>
          <a:p>
            <a:pPr marL="0" indent="0">
              <a:buNone/>
            </a:pPr>
            <a:endParaRPr lang="en-GB" b="1" dirty="0"/>
          </a:p>
          <a:p>
            <a:r>
              <a:rPr lang="en-GB" dirty="0"/>
              <a:t>If a call (or play) is disallowed because the TD judges that an illegal alternative was chosen when unauthorised information was present then this call or play may not be used in any calculations of weighting. Note that it is possible for the result to be included when it might have been reached in another way. </a:t>
            </a:r>
            <a:endParaRPr lang="en-GB" dirty="0" smtClean="0"/>
          </a:p>
          <a:p>
            <a:endParaRPr lang="en-GB" dirty="0"/>
          </a:p>
          <a:p>
            <a:r>
              <a:rPr lang="en-GB" dirty="0"/>
              <a:t>Suppose that there were other possible calls (or plays) that would also have been disallowed if chosen. Then they may not be included in any calculations of weighting either. This may include later actions</a:t>
            </a:r>
            <a:r>
              <a:rPr lang="en-GB" dirty="0" smtClean="0"/>
              <a:t>.</a:t>
            </a:r>
          </a:p>
          <a:p>
            <a:endParaRPr lang="en-GB" dirty="0"/>
          </a:p>
          <a:p>
            <a:r>
              <a:rPr lang="en-GB" dirty="0"/>
              <a:t>Illegal rulings which do include a weighting corresponding to a disallowed action are referred to by the EBU as ‘</a:t>
            </a:r>
            <a:r>
              <a:rPr lang="en-GB" dirty="0" err="1"/>
              <a:t>Reveley</a:t>
            </a:r>
            <a:r>
              <a:rPr lang="en-GB" dirty="0"/>
              <a:t>’ rulings.</a:t>
            </a:r>
          </a:p>
          <a:p>
            <a:endParaRPr lang="en-GB" dirty="0"/>
          </a:p>
        </p:txBody>
      </p:sp>
    </p:spTree>
    <p:extLst>
      <p:ext uri="{BB962C8B-B14F-4D97-AF65-F5344CB8AC3E}">
        <p14:creationId xmlns:p14="http://schemas.microsoft.com/office/powerpoint/2010/main" val="1407610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
            <a:extLst>
              <a:ext uri="{FF2B5EF4-FFF2-40B4-BE49-F238E27FC236}">
                <a16:creationId xmlns:a16="http://schemas.microsoft.com/office/drawing/2014/main" xmlns="" id="{D77F1D2A-3D1C-4BA9-969B-5C4FBAE630B8}"/>
              </a:ext>
            </a:extLst>
          </p:cNvPr>
          <p:cNvGrpSpPr>
            <a:grpSpLocks/>
          </p:cNvGrpSpPr>
          <p:nvPr/>
        </p:nvGrpSpPr>
        <p:grpSpPr bwMode="auto">
          <a:xfrm>
            <a:off x="637538" y="1989139"/>
            <a:ext cx="792162" cy="2714626"/>
            <a:chOff x="1791" y="119"/>
            <a:chExt cx="499" cy="1710"/>
          </a:xfrm>
        </p:grpSpPr>
        <p:sp>
          <p:nvSpPr>
            <p:cNvPr id="6" name="Text Box 3">
              <a:extLst>
                <a:ext uri="{FF2B5EF4-FFF2-40B4-BE49-F238E27FC236}">
                  <a16:creationId xmlns:a16="http://schemas.microsoft.com/office/drawing/2014/main" xmlns="" id="{9F042E08-A4BD-474C-9E0C-B54C0059E6A0}"/>
                </a:ext>
              </a:extLst>
            </p:cNvPr>
            <p:cNvSpPr txBox="1">
              <a:spLocks noChangeArrowheads="1"/>
            </p:cNvSpPr>
            <p:nvPr/>
          </p:nvSpPr>
          <p:spPr bwMode="auto">
            <a:xfrm>
              <a:off x="1791" y="119"/>
              <a:ext cx="45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latin typeface="Times New Roman" panose="02020603050405020304" pitchFamily="18" charset="0"/>
                  <a:sym typeface="Symbol" panose="05050102010706020507" pitchFamily="18" charset="2"/>
                </a:rPr>
                <a:t></a:t>
              </a:r>
              <a:endParaRPr lang="en-US" altLang="en-US" sz="5400">
                <a:latin typeface="Times New Roman" panose="02020603050405020304" pitchFamily="18" charset="0"/>
                <a:sym typeface="Symbol" panose="05050102010706020507" pitchFamily="18" charset="2"/>
              </a:endParaRPr>
            </a:p>
          </p:txBody>
        </p:sp>
        <p:sp>
          <p:nvSpPr>
            <p:cNvPr id="7" name="Text Box 4">
              <a:extLst>
                <a:ext uri="{FF2B5EF4-FFF2-40B4-BE49-F238E27FC236}">
                  <a16:creationId xmlns:a16="http://schemas.microsoft.com/office/drawing/2014/main" xmlns="" id="{08DD6924-7922-41AC-A3C3-6531282DACAA}"/>
                </a:ext>
              </a:extLst>
            </p:cNvPr>
            <p:cNvSpPr txBox="1">
              <a:spLocks noChangeArrowheads="1"/>
            </p:cNvSpPr>
            <p:nvPr/>
          </p:nvSpPr>
          <p:spPr bwMode="auto">
            <a:xfrm>
              <a:off x="1791" y="1253"/>
              <a:ext cx="499"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latin typeface="Times New Roman" panose="02020603050405020304" pitchFamily="18" charset="0"/>
                  <a:sym typeface="Symbol" panose="05050102010706020507" pitchFamily="18" charset="2"/>
                </a:rPr>
                <a:t></a:t>
              </a:r>
              <a:endParaRPr lang="en-US" altLang="en-US" sz="5400">
                <a:latin typeface="Times New Roman" panose="02020603050405020304" pitchFamily="18" charset="0"/>
                <a:sym typeface="Symbol" panose="05050102010706020507" pitchFamily="18" charset="2"/>
              </a:endParaRPr>
            </a:p>
          </p:txBody>
        </p:sp>
        <p:sp>
          <p:nvSpPr>
            <p:cNvPr id="8" name="Text Box 5">
              <a:extLst>
                <a:ext uri="{FF2B5EF4-FFF2-40B4-BE49-F238E27FC236}">
                  <a16:creationId xmlns:a16="http://schemas.microsoft.com/office/drawing/2014/main" xmlns="" id="{6E261C8F-2704-4419-BAD0-B77CBC116650}"/>
                </a:ext>
              </a:extLst>
            </p:cNvPr>
            <p:cNvSpPr txBox="1">
              <a:spLocks noChangeArrowheads="1"/>
            </p:cNvSpPr>
            <p:nvPr/>
          </p:nvSpPr>
          <p:spPr bwMode="auto">
            <a:xfrm>
              <a:off x="1791" y="527"/>
              <a:ext cx="409"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solidFill>
                    <a:srgbClr val="FF3300"/>
                  </a:solidFill>
                  <a:latin typeface="Times New Roman" panose="02020603050405020304" pitchFamily="18" charset="0"/>
                  <a:sym typeface="Symbol" panose="05050102010706020507" pitchFamily="18" charset="2"/>
                </a:rPr>
                <a:t></a:t>
              </a:r>
              <a:endParaRPr lang="en-US" altLang="en-US" sz="5400">
                <a:solidFill>
                  <a:srgbClr val="FF3300"/>
                </a:solidFill>
                <a:latin typeface="Times New Roman" panose="02020603050405020304" pitchFamily="18" charset="0"/>
                <a:sym typeface="Symbol" panose="05050102010706020507" pitchFamily="18" charset="2"/>
              </a:endParaRPr>
            </a:p>
          </p:txBody>
        </p:sp>
        <p:sp>
          <p:nvSpPr>
            <p:cNvPr id="9" name="Text Box 6">
              <a:extLst>
                <a:ext uri="{FF2B5EF4-FFF2-40B4-BE49-F238E27FC236}">
                  <a16:creationId xmlns:a16="http://schemas.microsoft.com/office/drawing/2014/main" xmlns="" id="{73C81D81-923B-4E62-BEC9-04DA40BAB75E}"/>
                </a:ext>
              </a:extLst>
            </p:cNvPr>
            <p:cNvSpPr txBox="1">
              <a:spLocks noChangeArrowheads="1"/>
            </p:cNvSpPr>
            <p:nvPr/>
          </p:nvSpPr>
          <p:spPr bwMode="auto">
            <a:xfrm>
              <a:off x="1791" y="890"/>
              <a:ext cx="45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solidFill>
                    <a:srgbClr val="FF3300"/>
                  </a:solidFill>
                  <a:latin typeface="Times New Roman" panose="02020603050405020304" pitchFamily="18" charset="0"/>
                  <a:sym typeface="Symbol" panose="05050102010706020507" pitchFamily="18" charset="2"/>
                </a:rPr>
                <a:t></a:t>
              </a:r>
              <a:endParaRPr lang="en-US" altLang="en-US" sz="5400">
                <a:solidFill>
                  <a:srgbClr val="FF3300"/>
                </a:solidFill>
                <a:latin typeface="Times New Roman" panose="02020603050405020304" pitchFamily="18" charset="0"/>
                <a:sym typeface="Symbol" panose="05050102010706020507" pitchFamily="18" charset="2"/>
              </a:endParaRPr>
            </a:p>
          </p:txBody>
        </p:sp>
      </p:grpSp>
      <p:grpSp>
        <p:nvGrpSpPr>
          <p:cNvPr id="10" name="Group 7">
            <a:extLst>
              <a:ext uri="{FF2B5EF4-FFF2-40B4-BE49-F238E27FC236}">
                <a16:creationId xmlns:a16="http://schemas.microsoft.com/office/drawing/2014/main" xmlns="" id="{F1CDB86F-3F01-4164-A44B-6BCFAAFEEE09}"/>
              </a:ext>
            </a:extLst>
          </p:cNvPr>
          <p:cNvGrpSpPr>
            <a:grpSpLocks/>
          </p:cNvGrpSpPr>
          <p:nvPr/>
        </p:nvGrpSpPr>
        <p:grpSpPr bwMode="auto">
          <a:xfrm>
            <a:off x="5173026" y="1989139"/>
            <a:ext cx="792163" cy="2714626"/>
            <a:chOff x="1791" y="119"/>
            <a:chExt cx="499" cy="1710"/>
          </a:xfrm>
        </p:grpSpPr>
        <p:sp>
          <p:nvSpPr>
            <p:cNvPr id="11" name="Text Box 8">
              <a:extLst>
                <a:ext uri="{FF2B5EF4-FFF2-40B4-BE49-F238E27FC236}">
                  <a16:creationId xmlns:a16="http://schemas.microsoft.com/office/drawing/2014/main" xmlns="" id="{E0223123-4C64-4671-A8CD-079654053B16}"/>
                </a:ext>
              </a:extLst>
            </p:cNvPr>
            <p:cNvSpPr txBox="1">
              <a:spLocks noChangeArrowheads="1"/>
            </p:cNvSpPr>
            <p:nvPr/>
          </p:nvSpPr>
          <p:spPr bwMode="auto">
            <a:xfrm>
              <a:off x="1791" y="119"/>
              <a:ext cx="45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latin typeface="Times New Roman" panose="02020603050405020304" pitchFamily="18" charset="0"/>
                  <a:sym typeface="Symbol" panose="05050102010706020507" pitchFamily="18" charset="2"/>
                </a:rPr>
                <a:t></a:t>
              </a:r>
              <a:endParaRPr lang="en-US" altLang="en-US" sz="5400">
                <a:latin typeface="Times New Roman" panose="02020603050405020304" pitchFamily="18" charset="0"/>
                <a:sym typeface="Symbol" panose="05050102010706020507" pitchFamily="18" charset="2"/>
              </a:endParaRPr>
            </a:p>
          </p:txBody>
        </p:sp>
        <p:sp>
          <p:nvSpPr>
            <p:cNvPr id="12" name="Text Box 9">
              <a:extLst>
                <a:ext uri="{FF2B5EF4-FFF2-40B4-BE49-F238E27FC236}">
                  <a16:creationId xmlns:a16="http://schemas.microsoft.com/office/drawing/2014/main" xmlns="" id="{47A0301D-C027-4A6B-AF72-B71C21799C5F}"/>
                </a:ext>
              </a:extLst>
            </p:cNvPr>
            <p:cNvSpPr txBox="1">
              <a:spLocks noChangeArrowheads="1"/>
            </p:cNvSpPr>
            <p:nvPr/>
          </p:nvSpPr>
          <p:spPr bwMode="auto">
            <a:xfrm>
              <a:off x="1791" y="1253"/>
              <a:ext cx="499"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latin typeface="Times New Roman" panose="02020603050405020304" pitchFamily="18" charset="0"/>
                  <a:sym typeface="Symbol" panose="05050102010706020507" pitchFamily="18" charset="2"/>
                </a:rPr>
                <a:t></a:t>
              </a:r>
              <a:endParaRPr lang="en-US" altLang="en-US" sz="5400">
                <a:latin typeface="Times New Roman" panose="02020603050405020304" pitchFamily="18" charset="0"/>
                <a:sym typeface="Symbol" panose="05050102010706020507" pitchFamily="18" charset="2"/>
              </a:endParaRPr>
            </a:p>
          </p:txBody>
        </p:sp>
        <p:sp>
          <p:nvSpPr>
            <p:cNvPr id="13" name="Text Box 10">
              <a:extLst>
                <a:ext uri="{FF2B5EF4-FFF2-40B4-BE49-F238E27FC236}">
                  <a16:creationId xmlns:a16="http://schemas.microsoft.com/office/drawing/2014/main" xmlns="" id="{8FDC2AC5-0C88-4848-ABA2-334CAEB2D911}"/>
                </a:ext>
              </a:extLst>
            </p:cNvPr>
            <p:cNvSpPr txBox="1">
              <a:spLocks noChangeArrowheads="1"/>
            </p:cNvSpPr>
            <p:nvPr/>
          </p:nvSpPr>
          <p:spPr bwMode="auto">
            <a:xfrm>
              <a:off x="1791" y="527"/>
              <a:ext cx="409"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solidFill>
                    <a:srgbClr val="FF3300"/>
                  </a:solidFill>
                  <a:latin typeface="Times New Roman" panose="02020603050405020304" pitchFamily="18" charset="0"/>
                  <a:sym typeface="Symbol" panose="05050102010706020507" pitchFamily="18" charset="2"/>
                </a:rPr>
                <a:t></a:t>
              </a:r>
              <a:endParaRPr lang="en-US" altLang="en-US" sz="5400">
                <a:solidFill>
                  <a:srgbClr val="FF3300"/>
                </a:solidFill>
                <a:latin typeface="Times New Roman" panose="02020603050405020304" pitchFamily="18" charset="0"/>
                <a:sym typeface="Symbol" panose="05050102010706020507" pitchFamily="18" charset="2"/>
              </a:endParaRPr>
            </a:p>
          </p:txBody>
        </p:sp>
        <p:sp>
          <p:nvSpPr>
            <p:cNvPr id="14" name="Text Box 11">
              <a:extLst>
                <a:ext uri="{FF2B5EF4-FFF2-40B4-BE49-F238E27FC236}">
                  <a16:creationId xmlns:a16="http://schemas.microsoft.com/office/drawing/2014/main" xmlns="" id="{DFF0CEB7-E521-4ECB-8F93-885FCB33133E}"/>
                </a:ext>
              </a:extLst>
            </p:cNvPr>
            <p:cNvSpPr txBox="1">
              <a:spLocks noChangeArrowheads="1"/>
            </p:cNvSpPr>
            <p:nvPr/>
          </p:nvSpPr>
          <p:spPr bwMode="auto">
            <a:xfrm>
              <a:off x="1791" y="890"/>
              <a:ext cx="45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solidFill>
                    <a:srgbClr val="FF3300"/>
                  </a:solidFill>
                  <a:latin typeface="Times New Roman" panose="02020603050405020304" pitchFamily="18" charset="0"/>
                  <a:sym typeface="Symbol" panose="05050102010706020507" pitchFamily="18" charset="2"/>
                </a:rPr>
                <a:t></a:t>
              </a:r>
              <a:endParaRPr lang="en-US" altLang="en-US" sz="5400">
                <a:solidFill>
                  <a:srgbClr val="FF3300"/>
                </a:solidFill>
                <a:latin typeface="Times New Roman" panose="02020603050405020304" pitchFamily="18" charset="0"/>
                <a:sym typeface="Symbol" panose="05050102010706020507" pitchFamily="18" charset="2"/>
              </a:endParaRPr>
            </a:p>
          </p:txBody>
        </p:sp>
      </p:grpSp>
      <p:sp>
        <p:nvSpPr>
          <p:cNvPr id="15" name="Text Box 12">
            <a:extLst>
              <a:ext uri="{FF2B5EF4-FFF2-40B4-BE49-F238E27FC236}">
                <a16:creationId xmlns:a16="http://schemas.microsoft.com/office/drawing/2014/main" xmlns="" id="{F7750E62-7123-4DCB-A594-1C13313FBD0F}"/>
              </a:ext>
            </a:extLst>
          </p:cNvPr>
          <p:cNvSpPr txBox="1">
            <a:spLocks noChangeArrowheads="1"/>
          </p:cNvSpPr>
          <p:nvPr/>
        </p:nvSpPr>
        <p:spPr bwMode="auto">
          <a:xfrm>
            <a:off x="5749289" y="2227263"/>
            <a:ext cx="17287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6542</a:t>
            </a:r>
            <a:endParaRPr lang="en-US" altLang="en-US" sz="3600" dirty="0"/>
          </a:p>
        </p:txBody>
      </p:sp>
      <p:sp>
        <p:nvSpPr>
          <p:cNvPr id="16" name="Text Box 13">
            <a:extLst>
              <a:ext uri="{FF2B5EF4-FFF2-40B4-BE49-F238E27FC236}">
                <a16:creationId xmlns:a16="http://schemas.microsoft.com/office/drawing/2014/main" xmlns="" id="{D3AA9A93-F8AD-4906-8BDB-1F5197A05896}"/>
              </a:ext>
            </a:extLst>
          </p:cNvPr>
          <p:cNvSpPr txBox="1">
            <a:spLocks noChangeArrowheads="1"/>
          </p:cNvSpPr>
          <p:nvPr/>
        </p:nvSpPr>
        <p:spPr bwMode="auto">
          <a:xfrm>
            <a:off x="5749289" y="2852738"/>
            <a:ext cx="15843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a:t>A</a:t>
            </a:r>
            <a:endParaRPr lang="en-US" altLang="en-US" sz="3600" dirty="0"/>
          </a:p>
        </p:txBody>
      </p:sp>
      <p:sp>
        <p:nvSpPr>
          <p:cNvPr id="17" name="Text Box 14">
            <a:extLst>
              <a:ext uri="{FF2B5EF4-FFF2-40B4-BE49-F238E27FC236}">
                <a16:creationId xmlns:a16="http://schemas.microsoft.com/office/drawing/2014/main" xmlns="" id="{07897996-4352-4C17-A84C-5D4787B726B0}"/>
              </a:ext>
            </a:extLst>
          </p:cNvPr>
          <p:cNvSpPr txBox="1">
            <a:spLocks noChangeArrowheads="1"/>
          </p:cNvSpPr>
          <p:nvPr/>
        </p:nvSpPr>
        <p:spPr bwMode="auto">
          <a:xfrm>
            <a:off x="5749289" y="3429000"/>
            <a:ext cx="29162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AQ7</a:t>
            </a:r>
            <a:endParaRPr lang="en-US" altLang="en-US" sz="3600" dirty="0"/>
          </a:p>
        </p:txBody>
      </p:sp>
      <p:sp>
        <p:nvSpPr>
          <p:cNvPr id="18" name="Text Box 15">
            <a:extLst>
              <a:ext uri="{FF2B5EF4-FFF2-40B4-BE49-F238E27FC236}">
                <a16:creationId xmlns:a16="http://schemas.microsoft.com/office/drawing/2014/main" xmlns="" id="{ABF29606-B366-4072-BC98-8943246A5E86}"/>
              </a:ext>
            </a:extLst>
          </p:cNvPr>
          <p:cNvSpPr txBox="1">
            <a:spLocks noChangeArrowheads="1"/>
          </p:cNvSpPr>
          <p:nvPr/>
        </p:nvSpPr>
        <p:spPr bwMode="auto">
          <a:xfrm>
            <a:off x="1213800" y="2205038"/>
            <a:ext cx="69762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73</a:t>
            </a:r>
            <a:endParaRPr lang="en-US" altLang="en-US" sz="3600" dirty="0"/>
          </a:p>
        </p:txBody>
      </p:sp>
      <p:sp>
        <p:nvSpPr>
          <p:cNvPr id="19" name="Text Box 16">
            <a:extLst>
              <a:ext uri="{FF2B5EF4-FFF2-40B4-BE49-F238E27FC236}">
                <a16:creationId xmlns:a16="http://schemas.microsoft.com/office/drawing/2014/main" xmlns="" id="{9A8B09FE-6460-4923-BFA4-9A01A485DA4E}"/>
              </a:ext>
            </a:extLst>
          </p:cNvPr>
          <p:cNvSpPr txBox="1">
            <a:spLocks noChangeArrowheads="1"/>
          </p:cNvSpPr>
          <p:nvPr/>
        </p:nvSpPr>
        <p:spPr bwMode="auto">
          <a:xfrm>
            <a:off x="1213800" y="2830513"/>
            <a:ext cx="80021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Q5</a:t>
            </a:r>
            <a:endParaRPr lang="en-US" altLang="en-US" sz="3600" dirty="0"/>
          </a:p>
        </p:txBody>
      </p:sp>
      <p:sp>
        <p:nvSpPr>
          <p:cNvPr id="20" name="Text Box 17">
            <a:extLst>
              <a:ext uri="{FF2B5EF4-FFF2-40B4-BE49-F238E27FC236}">
                <a16:creationId xmlns:a16="http://schemas.microsoft.com/office/drawing/2014/main" xmlns="" id="{18A45C5B-E72F-45D2-9966-8E9BF98410F0}"/>
              </a:ext>
            </a:extLst>
          </p:cNvPr>
          <p:cNvSpPr txBox="1">
            <a:spLocks noChangeArrowheads="1"/>
          </p:cNvSpPr>
          <p:nvPr/>
        </p:nvSpPr>
        <p:spPr bwMode="auto">
          <a:xfrm>
            <a:off x="1213800" y="3406775"/>
            <a:ext cx="92845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J83</a:t>
            </a:r>
            <a:endParaRPr lang="en-US" altLang="en-US" sz="3600" dirty="0"/>
          </a:p>
        </p:txBody>
      </p:sp>
      <p:sp>
        <p:nvSpPr>
          <p:cNvPr id="21" name="Text Box 18">
            <a:extLst>
              <a:ext uri="{FF2B5EF4-FFF2-40B4-BE49-F238E27FC236}">
                <a16:creationId xmlns:a16="http://schemas.microsoft.com/office/drawing/2014/main" xmlns="" id="{B750591D-910D-4E10-8A88-5DD848DA9702}"/>
              </a:ext>
            </a:extLst>
          </p:cNvPr>
          <p:cNvSpPr txBox="1">
            <a:spLocks noChangeArrowheads="1"/>
          </p:cNvSpPr>
          <p:nvPr/>
        </p:nvSpPr>
        <p:spPr bwMode="auto">
          <a:xfrm>
            <a:off x="1213800" y="3983038"/>
            <a:ext cx="16979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J87653</a:t>
            </a:r>
            <a:endParaRPr lang="en-US" altLang="en-US" sz="3600" dirty="0"/>
          </a:p>
        </p:txBody>
      </p:sp>
      <p:grpSp>
        <p:nvGrpSpPr>
          <p:cNvPr id="22" name="Group 19">
            <a:extLst>
              <a:ext uri="{FF2B5EF4-FFF2-40B4-BE49-F238E27FC236}">
                <a16:creationId xmlns:a16="http://schemas.microsoft.com/office/drawing/2014/main" xmlns="" id="{E1FAED5B-6271-46F6-831E-5D0ABC85F214}"/>
              </a:ext>
            </a:extLst>
          </p:cNvPr>
          <p:cNvGrpSpPr>
            <a:grpSpLocks/>
          </p:cNvGrpSpPr>
          <p:nvPr/>
        </p:nvGrpSpPr>
        <p:grpSpPr bwMode="auto">
          <a:xfrm>
            <a:off x="3085463" y="-242888"/>
            <a:ext cx="792162" cy="2714626"/>
            <a:chOff x="1791" y="119"/>
            <a:chExt cx="499" cy="1710"/>
          </a:xfrm>
        </p:grpSpPr>
        <p:sp>
          <p:nvSpPr>
            <p:cNvPr id="23" name="Text Box 20">
              <a:extLst>
                <a:ext uri="{FF2B5EF4-FFF2-40B4-BE49-F238E27FC236}">
                  <a16:creationId xmlns:a16="http://schemas.microsoft.com/office/drawing/2014/main" xmlns="" id="{2AD6F2AD-214E-44D0-9289-4503C258CDED}"/>
                </a:ext>
              </a:extLst>
            </p:cNvPr>
            <p:cNvSpPr txBox="1">
              <a:spLocks noChangeArrowheads="1"/>
            </p:cNvSpPr>
            <p:nvPr/>
          </p:nvSpPr>
          <p:spPr bwMode="auto">
            <a:xfrm>
              <a:off x="1791" y="119"/>
              <a:ext cx="45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latin typeface="Times New Roman" panose="02020603050405020304" pitchFamily="18" charset="0"/>
                  <a:sym typeface="Symbol" panose="05050102010706020507" pitchFamily="18" charset="2"/>
                </a:rPr>
                <a:t></a:t>
              </a:r>
              <a:endParaRPr lang="en-US" altLang="en-US" sz="5400">
                <a:latin typeface="Times New Roman" panose="02020603050405020304" pitchFamily="18" charset="0"/>
                <a:sym typeface="Symbol" panose="05050102010706020507" pitchFamily="18" charset="2"/>
              </a:endParaRPr>
            </a:p>
          </p:txBody>
        </p:sp>
        <p:sp>
          <p:nvSpPr>
            <p:cNvPr id="24" name="Text Box 21">
              <a:extLst>
                <a:ext uri="{FF2B5EF4-FFF2-40B4-BE49-F238E27FC236}">
                  <a16:creationId xmlns:a16="http://schemas.microsoft.com/office/drawing/2014/main" xmlns="" id="{4A124247-964C-4BC4-A4B9-917DF6552FE6}"/>
                </a:ext>
              </a:extLst>
            </p:cNvPr>
            <p:cNvSpPr txBox="1">
              <a:spLocks noChangeArrowheads="1"/>
            </p:cNvSpPr>
            <p:nvPr/>
          </p:nvSpPr>
          <p:spPr bwMode="auto">
            <a:xfrm>
              <a:off x="1791" y="1253"/>
              <a:ext cx="499"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latin typeface="Times New Roman" panose="02020603050405020304" pitchFamily="18" charset="0"/>
                  <a:sym typeface="Symbol" panose="05050102010706020507" pitchFamily="18" charset="2"/>
                </a:rPr>
                <a:t></a:t>
              </a:r>
              <a:endParaRPr lang="en-US" altLang="en-US" sz="5400">
                <a:latin typeface="Times New Roman" panose="02020603050405020304" pitchFamily="18" charset="0"/>
                <a:sym typeface="Symbol" panose="05050102010706020507" pitchFamily="18" charset="2"/>
              </a:endParaRPr>
            </a:p>
          </p:txBody>
        </p:sp>
        <p:sp>
          <p:nvSpPr>
            <p:cNvPr id="25" name="Text Box 22">
              <a:extLst>
                <a:ext uri="{FF2B5EF4-FFF2-40B4-BE49-F238E27FC236}">
                  <a16:creationId xmlns:a16="http://schemas.microsoft.com/office/drawing/2014/main" xmlns="" id="{27983D94-721B-473A-AD67-84D114764026}"/>
                </a:ext>
              </a:extLst>
            </p:cNvPr>
            <p:cNvSpPr txBox="1">
              <a:spLocks noChangeArrowheads="1"/>
            </p:cNvSpPr>
            <p:nvPr/>
          </p:nvSpPr>
          <p:spPr bwMode="auto">
            <a:xfrm>
              <a:off x="1791" y="527"/>
              <a:ext cx="409"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solidFill>
                    <a:srgbClr val="FF3300"/>
                  </a:solidFill>
                  <a:latin typeface="Times New Roman" panose="02020603050405020304" pitchFamily="18" charset="0"/>
                  <a:sym typeface="Symbol" panose="05050102010706020507" pitchFamily="18" charset="2"/>
                </a:rPr>
                <a:t></a:t>
              </a:r>
              <a:endParaRPr lang="en-US" altLang="en-US" sz="5400">
                <a:solidFill>
                  <a:srgbClr val="FF3300"/>
                </a:solidFill>
                <a:latin typeface="Times New Roman" panose="02020603050405020304" pitchFamily="18" charset="0"/>
                <a:sym typeface="Symbol" panose="05050102010706020507" pitchFamily="18" charset="2"/>
              </a:endParaRPr>
            </a:p>
          </p:txBody>
        </p:sp>
        <p:sp>
          <p:nvSpPr>
            <p:cNvPr id="26" name="Text Box 23">
              <a:extLst>
                <a:ext uri="{FF2B5EF4-FFF2-40B4-BE49-F238E27FC236}">
                  <a16:creationId xmlns:a16="http://schemas.microsoft.com/office/drawing/2014/main" xmlns="" id="{F676EC22-85BD-43A8-A7D8-E660E626D23C}"/>
                </a:ext>
              </a:extLst>
            </p:cNvPr>
            <p:cNvSpPr txBox="1">
              <a:spLocks noChangeArrowheads="1"/>
            </p:cNvSpPr>
            <p:nvPr/>
          </p:nvSpPr>
          <p:spPr bwMode="auto">
            <a:xfrm>
              <a:off x="1791" y="890"/>
              <a:ext cx="45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solidFill>
                    <a:srgbClr val="FF3300"/>
                  </a:solidFill>
                  <a:latin typeface="Times New Roman" panose="02020603050405020304" pitchFamily="18" charset="0"/>
                  <a:sym typeface="Symbol" panose="05050102010706020507" pitchFamily="18" charset="2"/>
                </a:rPr>
                <a:t></a:t>
              </a:r>
              <a:endParaRPr lang="en-US" altLang="en-US" sz="5400">
                <a:solidFill>
                  <a:srgbClr val="FF3300"/>
                </a:solidFill>
                <a:latin typeface="Times New Roman" panose="02020603050405020304" pitchFamily="18" charset="0"/>
                <a:sym typeface="Symbol" panose="05050102010706020507" pitchFamily="18" charset="2"/>
              </a:endParaRPr>
            </a:p>
          </p:txBody>
        </p:sp>
      </p:grpSp>
      <p:sp>
        <p:nvSpPr>
          <p:cNvPr id="27" name="Text Box 24">
            <a:extLst>
              <a:ext uri="{FF2B5EF4-FFF2-40B4-BE49-F238E27FC236}">
                <a16:creationId xmlns:a16="http://schemas.microsoft.com/office/drawing/2014/main" xmlns="" id="{AE96340B-4E85-4320-A1E2-C5DF75FA7194}"/>
              </a:ext>
            </a:extLst>
          </p:cNvPr>
          <p:cNvSpPr txBox="1">
            <a:spLocks noChangeArrowheads="1"/>
          </p:cNvSpPr>
          <p:nvPr/>
        </p:nvSpPr>
        <p:spPr bwMode="auto">
          <a:xfrm>
            <a:off x="3661725" y="-4763"/>
            <a:ext cx="1728788" cy="64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AKQ10</a:t>
            </a:r>
            <a:endParaRPr lang="en-US" altLang="en-US" sz="3600" dirty="0"/>
          </a:p>
        </p:txBody>
      </p:sp>
      <p:sp>
        <p:nvSpPr>
          <p:cNvPr id="28" name="Text Box 25">
            <a:extLst>
              <a:ext uri="{FF2B5EF4-FFF2-40B4-BE49-F238E27FC236}">
                <a16:creationId xmlns:a16="http://schemas.microsoft.com/office/drawing/2014/main" xmlns="" id="{AACDDF65-81E3-4C08-951B-0A83F77FF53F}"/>
              </a:ext>
            </a:extLst>
          </p:cNvPr>
          <p:cNvSpPr txBox="1">
            <a:spLocks noChangeArrowheads="1"/>
          </p:cNvSpPr>
          <p:nvPr/>
        </p:nvSpPr>
        <p:spPr bwMode="auto">
          <a:xfrm>
            <a:off x="3661726" y="1196975"/>
            <a:ext cx="18716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65</a:t>
            </a:r>
            <a:endParaRPr lang="en-US" altLang="en-US" sz="3600" dirty="0"/>
          </a:p>
        </p:txBody>
      </p:sp>
      <p:sp>
        <p:nvSpPr>
          <p:cNvPr id="29" name="Text Box 26">
            <a:extLst>
              <a:ext uri="{FF2B5EF4-FFF2-40B4-BE49-F238E27FC236}">
                <a16:creationId xmlns:a16="http://schemas.microsoft.com/office/drawing/2014/main" xmlns="" id="{DACA9C7A-04F5-4CBF-839A-9FF8408A0E39}"/>
              </a:ext>
            </a:extLst>
          </p:cNvPr>
          <p:cNvSpPr txBox="1">
            <a:spLocks noChangeArrowheads="1"/>
          </p:cNvSpPr>
          <p:nvPr/>
        </p:nvSpPr>
        <p:spPr bwMode="auto">
          <a:xfrm>
            <a:off x="3661725" y="1773238"/>
            <a:ext cx="1657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a:t>Q</a:t>
            </a:r>
            <a:endParaRPr lang="en-US" altLang="en-US" sz="3600" dirty="0"/>
          </a:p>
        </p:txBody>
      </p:sp>
      <p:grpSp>
        <p:nvGrpSpPr>
          <p:cNvPr id="30" name="Group 27">
            <a:extLst>
              <a:ext uri="{FF2B5EF4-FFF2-40B4-BE49-F238E27FC236}">
                <a16:creationId xmlns:a16="http://schemas.microsoft.com/office/drawing/2014/main" xmlns="" id="{506AA3F0-1620-4C18-858F-CA260D491925}"/>
              </a:ext>
            </a:extLst>
          </p:cNvPr>
          <p:cNvGrpSpPr>
            <a:grpSpLocks/>
          </p:cNvGrpSpPr>
          <p:nvPr/>
        </p:nvGrpSpPr>
        <p:grpSpPr bwMode="auto">
          <a:xfrm>
            <a:off x="3156901" y="4143376"/>
            <a:ext cx="792163" cy="2714626"/>
            <a:chOff x="1791" y="119"/>
            <a:chExt cx="499" cy="1710"/>
          </a:xfrm>
        </p:grpSpPr>
        <p:sp>
          <p:nvSpPr>
            <p:cNvPr id="31" name="Text Box 28">
              <a:extLst>
                <a:ext uri="{FF2B5EF4-FFF2-40B4-BE49-F238E27FC236}">
                  <a16:creationId xmlns:a16="http://schemas.microsoft.com/office/drawing/2014/main" xmlns="" id="{B9A87DC0-7FBC-419F-B955-A3C4A8FA3836}"/>
                </a:ext>
              </a:extLst>
            </p:cNvPr>
            <p:cNvSpPr txBox="1">
              <a:spLocks noChangeArrowheads="1"/>
            </p:cNvSpPr>
            <p:nvPr/>
          </p:nvSpPr>
          <p:spPr bwMode="auto">
            <a:xfrm>
              <a:off x="1791" y="119"/>
              <a:ext cx="45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latin typeface="Times New Roman" panose="02020603050405020304" pitchFamily="18" charset="0"/>
                  <a:sym typeface="Symbol" panose="05050102010706020507" pitchFamily="18" charset="2"/>
                </a:rPr>
                <a:t></a:t>
              </a:r>
              <a:endParaRPr lang="en-US" altLang="en-US" sz="5400">
                <a:latin typeface="Times New Roman" panose="02020603050405020304" pitchFamily="18" charset="0"/>
                <a:sym typeface="Symbol" panose="05050102010706020507" pitchFamily="18" charset="2"/>
              </a:endParaRPr>
            </a:p>
          </p:txBody>
        </p:sp>
        <p:sp>
          <p:nvSpPr>
            <p:cNvPr id="32" name="Text Box 29">
              <a:extLst>
                <a:ext uri="{FF2B5EF4-FFF2-40B4-BE49-F238E27FC236}">
                  <a16:creationId xmlns:a16="http://schemas.microsoft.com/office/drawing/2014/main" xmlns="" id="{69B26761-83CE-41D7-9D29-1117C2ACC3E7}"/>
                </a:ext>
              </a:extLst>
            </p:cNvPr>
            <p:cNvSpPr txBox="1">
              <a:spLocks noChangeArrowheads="1"/>
            </p:cNvSpPr>
            <p:nvPr/>
          </p:nvSpPr>
          <p:spPr bwMode="auto">
            <a:xfrm>
              <a:off x="1791" y="1253"/>
              <a:ext cx="499"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latin typeface="Times New Roman" panose="02020603050405020304" pitchFamily="18" charset="0"/>
                  <a:sym typeface="Symbol" panose="05050102010706020507" pitchFamily="18" charset="2"/>
                </a:rPr>
                <a:t></a:t>
              </a:r>
              <a:endParaRPr lang="en-US" altLang="en-US" sz="5400">
                <a:latin typeface="Times New Roman" panose="02020603050405020304" pitchFamily="18" charset="0"/>
                <a:sym typeface="Symbol" panose="05050102010706020507" pitchFamily="18" charset="2"/>
              </a:endParaRPr>
            </a:p>
          </p:txBody>
        </p:sp>
        <p:sp>
          <p:nvSpPr>
            <p:cNvPr id="33" name="Text Box 30">
              <a:extLst>
                <a:ext uri="{FF2B5EF4-FFF2-40B4-BE49-F238E27FC236}">
                  <a16:creationId xmlns:a16="http://schemas.microsoft.com/office/drawing/2014/main" xmlns="" id="{1905B15E-ABC4-4179-B4C2-11325A8AA8EC}"/>
                </a:ext>
              </a:extLst>
            </p:cNvPr>
            <p:cNvSpPr txBox="1">
              <a:spLocks noChangeArrowheads="1"/>
            </p:cNvSpPr>
            <p:nvPr/>
          </p:nvSpPr>
          <p:spPr bwMode="auto">
            <a:xfrm>
              <a:off x="1791" y="527"/>
              <a:ext cx="409"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solidFill>
                    <a:srgbClr val="FF3300"/>
                  </a:solidFill>
                  <a:latin typeface="Times New Roman" panose="02020603050405020304" pitchFamily="18" charset="0"/>
                  <a:sym typeface="Symbol" panose="05050102010706020507" pitchFamily="18" charset="2"/>
                </a:rPr>
                <a:t></a:t>
              </a:r>
              <a:endParaRPr lang="en-US" altLang="en-US" sz="5400">
                <a:solidFill>
                  <a:srgbClr val="FF3300"/>
                </a:solidFill>
                <a:latin typeface="Times New Roman" panose="02020603050405020304" pitchFamily="18" charset="0"/>
                <a:sym typeface="Symbol" panose="05050102010706020507" pitchFamily="18" charset="2"/>
              </a:endParaRPr>
            </a:p>
          </p:txBody>
        </p:sp>
        <p:sp>
          <p:nvSpPr>
            <p:cNvPr id="34" name="Text Box 31">
              <a:extLst>
                <a:ext uri="{FF2B5EF4-FFF2-40B4-BE49-F238E27FC236}">
                  <a16:creationId xmlns:a16="http://schemas.microsoft.com/office/drawing/2014/main" xmlns="" id="{440B33C8-F58E-43E2-AFC0-C580A0E45B06}"/>
                </a:ext>
              </a:extLst>
            </p:cNvPr>
            <p:cNvSpPr txBox="1">
              <a:spLocks noChangeArrowheads="1"/>
            </p:cNvSpPr>
            <p:nvPr/>
          </p:nvSpPr>
          <p:spPr bwMode="auto">
            <a:xfrm>
              <a:off x="1791" y="890"/>
              <a:ext cx="454"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GB" altLang="en-US" sz="5400">
                  <a:solidFill>
                    <a:srgbClr val="FF3300"/>
                  </a:solidFill>
                  <a:latin typeface="Times New Roman" panose="02020603050405020304" pitchFamily="18" charset="0"/>
                  <a:sym typeface="Symbol" panose="05050102010706020507" pitchFamily="18" charset="2"/>
                </a:rPr>
                <a:t></a:t>
              </a:r>
              <a:endParaRPr lang="en-US" altLang="en-US" sz="5400">
                <a:solidFill>
                  <a:srgbClr val="FF3300"/>
                </a:solidFill>
                <a:latin typeface="Times New Roman" panose="02020603050405020304" pitchFamily="18" charset="0"/>
                <a:sym typeface="Symbol" panose="05050102010706020507" pitchFamily="18" charset="2"/>
              </a:endParaRPr>
            </a:p>
          </p:txBody>
        </p:sp>
      </p:grpSp>
      <p:sp>
        <p:nvSpPr>
          <p:cNvPr id="35" name="Text Box 32">
            <a:extLst>
              <a:ext uri="{FF2B5EF4-FFF2-40B4-BE49-F238E27FC236}">
                <a16:creationId xmlns:a16="http://schemas.microsoft.com/office/drawing/2014/main" xmlns="" id="{AE7B2277-F9BE-4063-87C8-3BA952CB6959}"/>
              </a:ext>
            </a:extLst>
          </p:cNvPr>
          <p:cNvSpPr txBox="1">
            <a:spLocks noChangeArrowheads="1"/>
          </p:cNvSpPr>
          <p:nvPr/>
        </p:nvSpPr>
        <p:spPr bwMode="auto">
          <a:xfrm>
            <a:off x="3733164" y="4381500"/>
            <a:ext cx="17287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J98</a:t>
            </a:r>
            <a:endParaRPr lang="en-US" altLang="en-US" sz="3600" dirty="0"/>
          </a:p>
        </p:txBody>
      </p:sp>
      <p:sp>
        <p:nvSpPr>
          <p:cNvPr id="36" name="Text Box 33">
            <a:extLst>
              <a:ext uri="{FF2B5EF4-FFF2-40B4-BE49-F238E27FC236}">
                <a16:creationId xmlns:a16="http://schemas.microsoft.com/office/drawing/2014/main" xmlns="" id="{4A872AA4-54FC-4817-9999-483FDCC03913}"/>
              </a:ext>
            </a:extLst>
          </p:cNvPr>
          <p:cNvSpPr txBox="1">
            <a:spLocks noChangeArrowheads="1"/>
          </p:cNvSpPr>
          <p:nvPr/>
        </p:nvSpPr>
        <p:spPr bwMode="auto">
          <a:xfrm>
            <a:off x="3733164" y="5006975"/>
            <a:ext cx="15843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J987</a:t>
            </a:r>
            <a:endParaRPr lang="en-US" altLang="en-US" sz="3600" dirty="0"/>
          </a:p>
        </p:txBody>
      </p:sp>
      <p:sp>
        <p:nvSpPr>
          <p:cNvPr id="37" name="Text Box 34">
            <a:extLst>
              <a:ext uri="{FF2B5EF4-FFF2-40B4-BE49-F238E27FC236}">
                <a16:creationId xmlns:a16="http://schemas.microsoft.com/office/drawing/2014/main" xmlns="" id="{55C847D6-39B0-4593-A67C-856A9CD0C6B2}"/>
              </a:ext>
            </a:extLst>
          </p:cNvPr>
          <p:cNvSpPr txBox="1">
            <a:spLocks noChangeArrowheads="1"/>
          </p:cNvSpPr>
          <p:nvPr/>
        </p:nvSpPr>
        <p:spPr bwMode="auto">
          <a:xfrm>
            <a:off x="3733162" y="5583238"/>
            <a:ext cx="20161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K10942</a:t>
            </a:r>
            <a:endParaRPr lang="en-US" altLang="en-US" sz="3600" dirty="0"/>
          </a:p>
        </p:txBody>
      </p:sp>
      <p:sp>
        <p:nvSpPr>
          <p:cNvPr id="38" name="Text Box 35">
            <a:extLst>
              <a:ext uri="{FF2B5EF4-FFF2-40B4-BE49-F238E27FC236}">
                <a16:creationId xmlns:a16="http://schemas.microsoft.com/office/drawing/2014/main" xmlns="" id="{6B13D1D1-4F19-4AC2-A055-2CE7B94754FB}"/>
              </a:ext>
            </a:extLst>
          </p:cNvPr>
          <p:cNvSpPr txBox="1">
            <a:spLocks noChangeArrowheads="1"/>
          </p:cNvSpPr>
          <p:nvPr/>
        </p:nvSpPr>
        <p:spPr bwMode="auto">
          <a:xfrm>
            <a:off x="3733163" y="6159500"/>
            <a:ext cx="2089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2</a:t>
            </a:r>
            <a:endParaRPr lang="en-US" altLang="en-US" sz="3600" dirty="0"/>
          </a:p>
        </p:txBody>
      </p:sp>
      <p:sp>
        <p:nvSpPr>
          <p:cNvPr id="39" name="Text Box 36">
            <a:extLst>
              <a:ext uri="{FF2B5EF4-FFF2-40B4-BE49-F238E27FC236}">
                <a16:creationId xmlns:a16="http://schemas.microsoft.com/office/drawing/2014/main" xmlns="" id="{E7D89B3B-973D-4B1A-8458-618685A2A52A}"/>
              </a:ext>
            </a:extLst>
          </p:cNvPr>
          <p:cNvSpPr txBox="1">
            <a:spLocks noChangeArrowheads="1"/>
          </p:cNvSpPr>
          <p:nvPr/>
        </p:nvSpPr>
        <p:spPr bwMode="auto">
          <a:xfrm>
            <a:off x="3661726" y="620713"/>
            <a:ext cx="23917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K106432</a:t>
            </a:r>
            <a:endParaRPr lang="en-US" altLang="en-US" sz="3600" dirty="0"/>
          </a:p>
        </p:txBody>
      </p:sp>
      <p:sp>
        <p:nvSpPr>
          <p:cNvPr id="40" name="Text Box 37">
            <a:extLst>
              <a:ext uri="{FF2B5EF4-FFF2-40B4-BE49-F238E27FC236}">
                <a16:creationId xmlns:a16="http://schemas.microsoft.com/office/drawing/2014/main" xmlns="" id="{7912D0F6-DB84-40FD-B30C-0E7DA5D2933F}"/>
              </a:ext>
            </a:extLst>
          </p:cNvPr>
          <p:cNvSpPr txBox="1">
            <a:spLocks noChangeArrowheads="1"/>
          </p:cNvSpPr>
          <p:nvPr/>
        </p:nvSpPr>
        <p:spPr bwMode="auto">
          <a:xfrm>
            <a:off x="5749288" y="4005263"/>
            <a:ext cx="1873250"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dirty="0" smtClean="0"/>
              <a:t>AK1094</a:t>
            </a:r>
            <a:endParaRPr lang="en-US" altLang="en-US" sz="3600" dirty="0"/>
          </a:p>
        </p:txBody>
      </p:sp>
      <p:sp>
        <p:nvSpPr>
          <p:cNvPr id="41" name="Text Box 53">
            <a:extLst>
              <a:ext uri="{FF2B5EF4-FFF2-40B4-BE49-F238E27FC236}">
                <a16:creationId xmlns:a16="http://schemas.microsoft.com/office/drawing/2014/main" xmlns="" id="{0762DBC2-DED3-4640-BE3F-EA6C3E078614}"/>
              </a:ext>
            </a:extLst>
          </p:cNvPr>
          <p:cNvSpPr txBox="1">
            <a:spLocks noChangeArrowheads="1"/>
          </p:cNvSpPr>
          <p:nvPr/>
        </p:nvSpPr>
        <p:spPr bwMode="auto">
          <a:xfrm>
            <a:off x="3301363" y="2781301"/>
            <a:ext cx="1655762" cy="1631216"/>
          </a:xfrm>
          <a:prstGeom prst="rect">
            <a:avLst/>
          </a:prstGeom>
          <a:solidFill>
            <a:schemeClr val="tx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4000" dirty="0" smtClean="0">
                <a:solidFill>
                  <a:schemeClr val="bg1"/>
                </a:solidFill>
              </a:rPr>
              <a:t> ALL</a:t>
            </a:r>
          </a:p>
          <a:p>
            <a:pPr algn="ctr" eaLnBrk="1" hangingPunct="1">
              <a:spcBef>
                <a:spcPct val="50000"/>
              </a:spcBef>
              <a:buFontTx/>
              <a:buNone/>
            </a:pPr>
            <a:r>
              <a:rPr lang="en-GB" altLang="en-US" sz="4000" dirty="0" smtClean="0">
                <a:solidFill>
                  <a:schemeClr val="bg1"/>
                </a:solidFill>
              </a:rPr>
              <a:t>VUL</a:t>
            </a:r>
            <a:endParaRPr lang="en-US" altLang="en-US" sz="4000" dirty="0">
              <a:solidFill>
                <a:schemeClr val="bg1"/>
              </a:solidFill>
            </a:endParaRPr>
          </a:p>
        </p:txBody>
      </p:sp>
      <p:sp>
        <p:nvSpPr>
          <p:cNvPr id="42" name="Text Box 37">
            <a:extLst>
              <a:ext uri="{FF2B5EF4-FFF2-40B4-BE49-F238E27FC236}">
                <a16:creationId xmlns:a16="http://schemas.microsoft.com/office/drawing/2014/main" xmlns="" id="{7912D0F6-DB84-40FD-B30C-0E7DA5D2933F}"/>
              </a:ext>
            </a:extLst>
          </p:cNvPr>
          <p:cNvSpPr txBox="1">
            <a:spLocks noChangeArrowheads="1"/>
          </p:cNvSpPr>
          <p:nvPr/>
        </p:nvSpPr>
        <p:spPr bwMode="auto">
          <a:xfrm>
            <a:off x="5713122" y="116632"/>
            <a:ext cx="3467390" cy="1938992"/>
          </a:xfrm>
          <a:prstGeom prst="rect">
            <a:avLst/>
          </a:prstGeom>
          <a:solidFill>
            <a:schemeClr val="bg1"/>
          </a:solidFill>
          <a:ln w="9525">
            <a:solidFill>
              <a:srgbClr val="000000"/>
            </a:solidFill>
            <a:miter lim="800000"/>
            <a:headEnd/>
            <a:tailEnd/>
          </a:ln>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2400" dirty="0" smtClean="0"/>
              <a:t>W	N	E	S</a:t>
            </a:r>
          </a:p>
          <a:p>
            <a:pPr eaLnBrk="1" hangingPunct="1">
              <a:spcBef>
                <a:spcPct val="0"/>
              </a:spcBef>
              <a:buFontTx/>
              <a:buNone/>
            </a:pPr>
            <a:r>
              <a:rPr lang="en-US" altLang="en-US" sz="2400" dirty="0" smtClean="0"/>
              <a:t>	1H	2C	2H</a:t>
            </a:r>
          </a:p>
          <a:p>
            <a:pPr eaLnBrk="1" hangingPunct="1">
              <a:spcBef>
                <a:spcPct val="0"/>
              </a:spcBef>
              <a:buFontTx/>
              <a:buNone/>
            </a:pPr>
            <a:r>
              <a:rPr lang="en-US" altLang="en-US" sz="2400" dirty="0" smtClean="0"/>
              <a:t>4C	4H	P*	P</a:t>
            </a:r>
          </a:p>
          <a:p>
            <a:pPr eaLnBrk="1" hangingPunct="1">
              <a:spcBef>
                <a:spcPct val="0"/>
              </a:spcBef>
              <a:buFontTx/>
              <a:buNone/>
            </a:pPr>
            <a:r>
              <a:rPr lang="en-US" altLang="en-US" sz="2400" dirty="0" smtClean="0"/>
              <a:t>5C	5H	X	P</a:t>
            </a:r>
          </a:p>
          <a:p>
            <a:pPr eaLnBrk="1" hangingPunct="1">
              <a:spcBef>
                <a:spcPct val="0"/>
              </a:spcBef>
              <a:buFontTx/>
              <a:buNone/>
            </a:pPr>
            <a:r>
              <a:rPr lang="en-US" altLang="en-US" sz="2400" dirty="0" smtClean="0"/>
              <a:t>P	P</a:t>
            </a:r>
          </a:p>
        </p:txBody>
      </p:sp>
      <p:sp>
        <p:nvSpPr>
          <p:cNvPr id="43" name="Text Box 37">
            <a:extLst>
              <a:ext uri="{FF2B5EF4-FFF2-40B4-BE49-F238E27FC236}">
                <a16:creationId xmlns:a16="http://schemas.microsoft.com/office/drawing/2014/main" xmlns="" id="{7912D0F6-DB84-40FD-B30C-0E7DA5D2933F}"/>
              </a:ext>
            </a:extLst>
          </p:cNvPr>
          <p:cNvSpPr txBox="1">
            <a:spLocks noChangeArrowheads="1"/>
          </p:cNvSpPr>
          <p:nvPr/>
        </p:nvSpPr>
        <p:spPr bwMode="auto">
          <a:xfrm>
            <a:off x="167250" y="533682"/>
            <a:ext cx="2893318" cy="5232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2800" dirty="0" smtClean="0"/>
              <a:t>Dealer North</a:t>
            </a:r>
          </a:p>
        </p:txBody>
      </p:sp>
      <p:sp>
        <p:nvSpPr>
          <p:cNvPr id="44" name="Text Box 37">
            <a:extLst>
              <a:ext uri="{FF2B5EF4-FFF2-40B4-BE49-F238E27FC236}">
                <a16:creationId xmlns:a16="http://schemas.microsoft.com/office/drawing/2014/main" xmlns="" id="{7912D0F6-DB84-40FD-B30C-0E7DA5D2933F}"/>
              </a:ext>
            </a:extLst>
          </p:cNvPr>
          <p:cNvSpPr txBox="1">
            <a:spLocks noChangeArrowheads="1"/>
          </p:cNvSpPr>
          <p:nvPr/>
        </p:nvSpPr>
        <p:spPr bwMode="auto">
          <a:xfrm>
            <a:off x="5497671" y="5243716"/>
            <a:ext cx="3682842" cy="15696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smtClean="0"/>
              <a:t>Result : 5Hx-1</a:t>
            </a:r>
            <a:endParaRPr lang="en-US" altLang="en-US" sz="2400" dirty="0"/>
          </a:p>
          <a:p>
            <a:pPr eaLnBrk="1" hangingPunct="1">
              <a:spcBef>
                <a:spcPct val="0"/>
              </a:spcBef>
              <a:buFontTx/>
              <a:buNone/>
            </a:pPr>
            <a:endParaRPr lang="en-US" altLang="en-US" sz="2400" dirty="0" smtClean="0"/>
          </a:p>
          <a:p>
            <a:pPr eaLnBrk="1" hangingPunct="1">
              <a:spcBef>
                <a:spcPct val="0"/>
              </a:spcBef>
              <a:buFontTx/>
              <a:buNone/>
            </a:pPr>
            <a:r>
              <a:rPr lang="en-US" altLang="en-US" sz="2400" dirty="0" smtClean="0"/>
              <a:t>*East’s pass over 4H was slow. How do you rule ?</a:t>
            </a:r>
            <a:endParaRPr lang="en-US" altLang="en-US" sz="2400" dirty="0"/>
          </a:p>
        </p:txBody>
      </p:sp>
    </p:spTree>
    <p:extLst>
      <p:ext uri="{BB962C8B-B14F-4D97-AF65-F5344CB8AC3E}">
        <p14:creationId xmlns:p14="http://schemas.microsoft.com/office/powerpoint/2010/main" val="17013284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err="1" smtClean="0"/>
              <a:t>Reveley</a:t>
            </a:r>
            <a:r>
              <a:rPr lang="en-GB" sz="3600" dirty="0" smtClean="0"/>
              <a:t> Rulings</a:t>
            </a:r>
            <a:endParaRPr lang="en-GB" sz="3200" dirty="0"/>
          </a:p>
        </p:txBody>
      </p:sp>
      <p:sp>
        <p:nvSpPr>
          <p:cNvPr id="3" name="Content Placeholder 2"/>
          <p:cNvSpPr>
            <a:spLocks noGrp="1"/>
          </p:cNvSpPr>
          <p:nvPr>
            <p:ph idx="1"/>
          </p:nvPr>
        </p:nvSpPr>
        <p:spPr/>
        <p:txBody>
          <a:bodyPr>
            <a:normAutofit fontScale="70000" lnSpcReduction="20000"/>
          </a:bodyPr>
          <a:lstStyle/>
          <a:p>
            <a:r>
              <a:rPr lang="en-GB" dirty="0" smtClean="0"/>
              <a:t>How did you rule ?</a:t>
            </a:r>
          </a:p>
          <a:p>
            <a:pPr lvl="1"/>
            <a:r>
              <a:rPr lang="en-GB" dirty="0" smtClean="0"/>
              <a:t>Pass was a logical alternative to 5C ?</a:t>
            </a:r>
          </a:p>
          <a:p>
            <a:pPr lvl="1"/>
            <a:r>
              <a:rPr lang="en-GB" dirty="0" smtClean="0"/>
              <a:t>Considered a weighted ruling ?</a:t>
            </a:r>
          </a:p>
          <a:p>
            <a:endParaRPr lang="en-GB" dirty="0"/>
          </a:p>
          <a:p>
            <a:pPr marL="0" indent="0">
              <a:buNone/>
            </a:pPr>
            <a:r>
              <a:rPr lang="en-GB" dirty="0" smtClean="0"/>
              <a:t>EG : 	50% 4Hx=</a:t>
            </a:r>
          </a:p>
          <a:p>
            <a:pPr marL="0" indent="0">
              <a:buNone/>
            </a:pPr>
            <a:r>
              <a:rPr lang="en-GB" dirty="0"/>
              <a:t>	</a:t>
            </a:r>
            <a:r>
              <a:rPr lang="en-GB" dirty="0" smtClean="0"/>
              <a:t>50% 5Hx-1</a:t>
            </a:r>
          </a:p>
          <a:p>
            <a:pPr marL="0" indent="0">
              <a:buNone/>
            </a:pPr>
            <a:endParaRPr lang="en-GB" dirty="0"/>
          </a:p>
          <a:p>
            <a:pPr marL="0" indent="0">
              <a:buNone/>
            </a:pPr>
            <a:r>
              <a:rPr lang="en-GB" dirty="0" smtClean="0"/>
              <a:t>This would be a “</a:t>
            </a:r>
            <a:r>
              <a:rPr lang="en-GB" dirty="0" err="1" smtClean="0"/>
              <a:t>Reveley</a:t>
            </a:r>
            <a:r>
              <a:rPr lang="en-GB" dirty="0" smtClean="0"/>
              <a:t> ruling”…if the 5C bid is disallowed, you can’t then give a weighted score which includes a weighting for a disallowed outcome.</a:t>
            </a:r>
          </a:p>
          <a:p>
            <a:pPr marL="0" indent="0">
              <a:buNone/>
            </a:pPr>
            <a:endParaRPr lang="en-GB" dirty="0"/>
          </a:p>
          <a:p>
            <a:pPr marL="0" indent="0">
              <a:buNone/>
            </a:pPr>
            <a:r>
              <a:rPr lang="en-GB" dirty="0" err="1" smtClean="0"/>
              <a:t>Reveley</a:t>
            </a:r>
            <a:r>
              <a:rPr lang="en-GB" dirty="0" smtClean="0"/>
              <a:t> rulings were previously not allowed per the EBU White Book. In the 2017 Laws, this has now been incorporated into Law 12C1c.</a:t>
            </a:r>
          </a:p>
        </p:txBody>
      </p:sp>
    </p:spTree>
    <p:extLst>
      <p:ext uri="{BB962C8B-B14F-4D97-AF65-F5344CB8AC3E}">
        <p14:creationId xmlns:p14="http://schemas.microsoft.com/office/powerpoint/2010/main" val="3123047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GB" dirty="0" smtClean="0"/>
              <a:t>Course Introduction</a:t>
            </a:r>
            <a:endParaRPr lang="en-GB" dirty="0"/>
          </a:p>
        </p:txBody>
      </p:sp>
      <p:sp>
        <p:nvSpPr>
          <p:cNvPr id="3" name="Content Placeholder 2"/>
          <p:cNvSpPr>
            <a:spLocks noGrp="1"/>
          </p:cNvSpPr>
          <p:nvPr>
            <p:ph idx="1"/>
          </p:nvPr>
        </p:nvSpPr>
        <p:spPr>
          <a:xfrm>
            <a:off x="457200" y="1124744"/>
            <a:ext cx="8229600" cy="5472608"/>
          </a:xfrm>
        </p:spPr>
        <p:txBody>
          <a:bodyPr>
            <a:noAutofit/>
          </a:bodyPr>
          <a:lstStyle/>
          <a:p>
            <a:r>
              <a:rPr lang="en-GB" sz="2000" dirty="0" smtClean="0"/>
              <a:t>Laws are updated every 10 years by the WBF, after extensive global consultation</a:t>
            </a:r>
          </a:p>
          <a:p>
            <a:r>
              <a:rPr lang="en-GB" sz="2000" dirty="0" smtClean="0"/>
              <a:t>Continued trend towards fewer cancelled boards and more bridge results</a:t>
            </a:r>
          </a:p>
          <a:p>
            <a:r>
              <a:rPr lang="en-GB" sz="2000" dirty="0" smtClean="0"/>
              <a:t>Significantly expanded Table of Contents and Index</a:t>
            </a:r>
          </a:p>
          <a:p>
            <a:r>
              <a:rPr lang="en-GB" sz="2000" dirty="0" smtClean="0"/>
              <a:t>Artificial Adjusted scores are now rare</a:t>
            </a:r>
          </a:p>
          <a:p>
            <a:pPr marL="0" indent="0">
              <a:buNone/>
            </a:pPr>
            <a:endParaRPr lang="en-GB" sz="2000" dirty="0" smtClean="0"/>
          </a:p>
          <a:p>
            <a:r>
              <a:rPr lang="en-GB" sz="2000" dirty="0" smtClean="0"/>
              <a:t>Anyone known to have attended a Club TD training course (now run by EBED) will have been emailed with information about the new laws. </a:t>
            </a:r>
          </a:p>
          <a:p>
            <a:pPr marL="0" indent="0">
              <a:buNone/>
            </a:pPr>
            <a:endParaRPr lang="en-GB" sz="2000" dirty="0" smtClean="0"/>
          </a:p>
          <a:p>
            <a:r>
              <a:rPr lang="en-GB" sz="2000" dirty="0" smtClean="0"/>
              <a:t>Although EBU introducing the new Laws from 1</a:t>
            </a:r>
            <a:r>
              <a:rPr lang="en-GB" sz="2000" baseline="30000" dirty="0" smtClean="0"/>
              <a:t>st</a:t>
            </a:r>
            <a:r>
              <a:rPr lang="en-GB" sz="2000" dirty="0" smtClean="0"/>
              <a:t> August 2017, as a practical matter clubs and counties should aim to apply the new Laws at all sessions no later than by the end of September – to allow time for their club directors to update their knowledge. Clubs should inform their members of the date from which the new Laws will be applied – otherwise by default this would be 1</a:t>
            </a:r>
            <a:r>
              <a:rPr lang="en-GB" sz="2000" baseline="30000" dirty="0" smtClean="0"/>
              <a:t>st</a:t>
            </a:r>
            <a:r>
              <a:rPr lang="en-GB" sz="2000" dirty="0" smtClean="0"/>
              <a:t> August. </a:t>
            </a:r>
          </a:p>
        </p:txBody>
      </p:sp>
    </p:spTree>
    <p:extLst>
      <p:ext uri="{BB962C8B-B14F-4D97-AF65-F5344CB8AC3E}">
        <p14:creationId xmlns:p14="http://schemas.microsoft.com/office/powerpoint/2010/main" val="2417733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68952" cy="562074"/>
          </a:xfrm>
        </p:spPr>
        <p:txBody>
          <a:bodyPr>
            <a:noAutofit/>
          </a:bodyPr>
          <a:lstStyle/>
          <a:p>
            <a:r>
              <a:rPr lang="en-GB" sz="3200" dirty="0" smtClean="0"/>
              <a:t>Handout on the simpler or less significant changes</a:t>
            </a:r>
            <a:endParaRPr lang="en-GB" sz="3200" dirty="0"/>
          </a:p>
        </p:txBody>
      </p:sp>
      <p:sp>
        <p:nvSpPr>
          <p:cNvPr id="3" name="Content Placeholder 2"/>
          <p:cNvSpPr>
            <a:spLocks noGrp="1"/>
          </p:cNvSpPr>
          <p:nvPr>
            <p:ph idx="1"/>
          </p:nvPr>
        </p:nvSpPr>
        <p:spPr>
          <a:xfrm>
            <a:off x="457200" y="836712"/>
            <a:ext cx="8229600" cy="5904656"/>
          </a:xfrm>
        </p:spPr>
        <p:txBody>
          <a:bodyPr>
            <a:noAutofit/>
          </a:bodyPr>
          <a:lstStyle/>
          <a:p>
            <a:r>
              <a:rPr lang="en-GB" sz="2000" dirty="0" smtClean="0"/>
              <a:t>Things to note:</a:t>
            </a:r>
          </a:p>
          <a:p>
            <a:pPr lvl="1"/>
            <a:r>
              <a:rPr lang="en-GB" sz="1600" dirty="0" smtClean="0"/>
              <a:t>Law 6B : </a:t>
            </a:r>
            <a:r>
              <a:rPr lang="en-GB" sz="1600" i="1" dirty="0" smtClean="0"/>
              <a:t>No two adjacent cards from the deck shall be dealt into the same hand</a:t>
            </a:r>
          </a:p>
          <a:p>
            <a:pPr lvl="1"/>
            <a:r>
              <a:rPr lang="en-GB" sz="1600" dirty="0" smtClean="0"/>
              <a:t>Law 7A : </a:t>
            </a:r>
            <a:r>
              <a:rPr lang="en-GB" sz="1600" i="1" dirty="0" smtClean="0"/>
              <a:t>When a board is to be played it is placed in the centre of table where it shall remain, </a:t>
            </a:r>
            <a:r>
              <a:rPr lang="en-GB" sz="1600" i="1" u="sng" dirty="0" smtClean="0"/>
              <a:t>correctly oriented</a:t>
            </a:r>
            <a:r>
              <a:rPr lang="en-GB" sz="1600" i="1" dirty="0" smtClean="0"/>
              <a:t>, until play is completed</a:t>
            </a:r>
          </a:p>
          <a:p>
            <a:pPr lvl="1"/>
            <a:r>
              <a:rPr lang="en-GB" sz="1600" dirty="0" smtClean="0"/>
              <a:t>Law 11A: One of a number of examples where the new Laws award a split score</a:t>
            </a:r>
          </a:p>
          <a:p>
            <a:pPr lvl="1"/>
            <a:r>
              <a:rPr lang="en-GB" sz="1600" dirty="0" smtClean="0"/>
              <a:t>Law 12: Numerous changes – especially prohibiting “</a:t>
            </a:r>
            <a:r>
              <a:rPr lang="en-GB" sz="1600" dirty="0" err="1" smtClean="0"/>
              <a:t>Reveley</a:t>
            </a:r>
            <a:r>
              <a:rPr lang="en-GB" sz="1600" dirty="0" smtClean="0"/>
              <a:t>” rulings (see appendix)</a:t>
            </a:r>
          </a:p>
          <a:p>
            <a:pPr lvl="1"/>
            <a:r>
              <a:rPr lang="en-GB" sz="1600" dirty="0" smtClean="0"/>
              <a:t>Law 15: Play of the wrong Board – TD can no longer seat the correct opponents to see if they repeat the same calls; instead the wrong opponents get to complete the board</a:t>
            </a:r>
          </a:p>
          <a:p>
            <a:pPr lvl="1"/>
            <a:r>
              <a:rPr lang="en-GB" sz="1600" dirty="0" smtClean="0"/>
              <a:t>Law 24 : card exposed during the Auction (previously the Auction Period)  </a:t>
            </a:r>
          </a:p>
          <a:p>
            <a:pPr lvl="1"/>
            <a:r>
              <a:rPr lang="en-GB" sz="1600" dirty="0" smtClean="0"/>
              <a:t>Law 25A simplified : “without Pause for thought” deleted: 25A2 introduces the term “Mechanical Error” &amp;  the difference between that and a “loss of concentration”</a:t>
            </a:r>
          </a:p>
          <a:p>
            <a:pPr lvl="1"/>
            <a:r>
              <a:rPr lang="en-GB" sz="1600" dirty="0" smtClean="0"/>
              <a:t>Law 42 Dummy’s rights: (A3) to follow suit; (B2) prevent any irregularity</a:t>
            </a:r>
          </a:p>
          <a:p>
            <a:pPr lvl="1"/>
            <a:r>
              <a:rPr lang="en-GB" sz="1600" dirty="0" smtClean="0"/>
              <a:t>Law 45C4b (wrong card called from dummy) – in line with L25 above, language clarified and “without pause for thought” deleted</a:t>
            </a:r>
          </a:p>
          <a:p>
            <a:pPr lvl="1"/>
            <a:r>
              <a:rPr lang="en-GB" sz="1600" dirty="0" smtClean="0"/>
              <a:t>Law 45D2 (dummy plays wrong card and too late to change it)</a:t>
            </a:r>
          </a:p>
          <a:p>
            <a:pPr lvl="1"/>
            <a:r>
              <a:rPr lang="en-GB" sz="1600" dirty="0" smtClean="0"/>
              <a:t>Law 53 Lead out of turn at Trick 13 must be retracted</a:t>
            </a:r>
          </a:p>
          <a:p>
            <a:pPr lvl="1"/>
            <a:r>
              <a:rPr lang="en-GB" sz="1600" dirty="0" smtClean="0"/>
              <a:t>Law 57 (Premature play of a card) Various changes</a:t>
            </a:r>
          </a:p>
          <a:p>
            <a:pPr lvl="1"/>
            <a:r>
              <a:rPr lang="en-GB" sz="1600" dirty="0" smtClean="0"/>
              <a:t>Law 62 changes (C3) Both sides revoke on same trick; (D2) defender revokes at partner’s turn to play. Similarly Law 64 (repeated revokes)</a:t>
            </a:r>
          </a:p>
          <a:p>
            <a:pPr lvl="1"/>
            <a:r>
              <a:rPr lang="en-GB" sz="1600" dirty="0" smtClean="0"/>
              <a:t>Law 75 Mistaken Explanation vs Mistaken Bid (Example removed &amp; New Clause D)</a:t>
            </a:r>
          </a:p>
          <a:p>
            <a:pPr lvl="1"/>
            <a:r>
              <a:rPr lang="en-GB" sz="1600" dirty="0" smtClean="0"/>
              <a:t>Law 86 Teams – scoring when play not possible</a:t>
            </a:r>
          </a:p>
        </p:txBody>
      </p:sp>
    </p:spTree>
    <p:extLst>
      <p:ext uri="{BB962C8B-B14F-4D97-AF65-F5344CB8AC3E}">
        <p14:creationId xmlns:p14="http://schemas.microsoft.com/office/powerpoint/2010/main" val="3455159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Law23 –Comparable Calls</a:t>
            </a:r>
            <a:endParaRPr lang="en-GB" dirty="0"/>
          </a:p>
        </p:txBody>
      </p:sp>
      <p:sp>
        <p:nvSpPr>
          <p:cNvPr id="3" name="Content Placeholder 2"/>
          <p:cNvSpPr>
            <a:spLocks noGrp="1"/>
          </p:cNvSpPr>
          <p:nvPr>
            <p:ph idx="1"/>
          </p:nvPr>
        </p:nvSpPr>
        <p:spPr>
          <a:xfrm>
            <a:off x="323528" y="1600200"/>
            <a:ext cx="8496944" cy="4525963"/>
          </a:xfrm>
        </p:spPr>
        <p:txBody>
          <a:bodyPr>
            <a:normAutofit fontScale="77500" lnSpcReduction="20000"/>
          </a:bodyPr>
          <a:lstStyle/>
          <a:p>
            <a:r>
              <a:rPr lang="en-GB" dirty="0" smtClean="0"/>
              <a:t>The most significant of the changes in the new Laws</a:t>
            </a:r>
          </a:p>
          <a:p>
            <a:endParaRPr lang="en-GB" dirty="0" smtClean="0"/>
          </a:p>
          <a:p>
            <a:r>
              <a:rPr lang="en-GB" dirty="0" smtClean="0"/>
              <a:t>In 2007 Law 27B1b introduced the concept of a rectification bid (not actually a defined term) as a way of proceeding after an insufficient bid</a:t>
            </a:r>
          </a:p>
          <a:p>
            <a:endParaRPr lang="en-GB" dirty="0" smtClean="0"/>
          </a:p>
          <a:p>
            <a:r>
              <a:rPr lang="en-GB" dirty="0" smtClean="0"/>
              <a:t>In the 2017 Laws, the principle has been extended further and now also applies to calls out of rotation.</a:t>
            </a:r>
          </a:p>
          <a:p>
            <a:pPr lvl="1"/>
            <a:r>
              <a:rPr lang="en-GB" dirty="0" smtClean="0"/>
              <a:t>Comparable Calls have been defined in a new Law 23</a:t>
            </a:r>
          </a:p>
          <a:p>
            <a:pPr marL="914400" lvl="2" indent="0">
              <a:buNone/>
            </a:pPr>
            <a:r>
              <a:rPr lang="en-GB" dirty="0"/>
              <a:t>	</a:t>
            </a:r>
            <a:r>
              <a:rPr lang="en-GB" dirty="0" smtClean="0"/>
              <a:t>(rectification bids no longer exist)</a:t>
            </a:r>
          </a:p>
          <a:p>
            <a:pPr lvl="1"/>
            <a:r>
              <a:rPr lang="en-GB" dirty="0" smtClean="0"/>
              <a:t>The </a:t>
            </a:r>
            <a:r>
              <a:rPr lang="en-GB" dirty="0"/>
              <a:t>o</a:t>
            </a:r>
            <a:r>
              <a:rPr lang="en-GB" dirty="0" smtClean="0"/>
              <a:t>ld Law 23 has been moved to 72C</a:t>
            </a:r>
          </a:p>
          <a:p>
            <a:pPr lvl="1"/>
            <a:r>
              <a:rPr lang="en-GB" dirty="0" smtClean="0"/>
              <a:t>Related impact on Law 26 Lead restrictions after a withdrawn call</a:t>
            </a:r>
          </a:p>
          <a:p>
            <a:endParaRPr lang="en-GB" dirty="0"/>
          </a:p>
        </p:txBody>
      </p:sp>
    </p:spTree>
    <p:extLst>
      <p:ext uri="{BB962C8B-B14F-4D97-AF65-F5344CB8AC3E}">
        <p14:creationId xmlns:p14="http://schemas.microsoft.com/office/powerpoint/2010/main" val="131083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Law23 –Comparable Calls</a:t>
            </a:r>
            <a:endParaRPr lang="en-GB" dirty="0"/>
          </a:p>
        </p:txBody>
      </p:sp>
      <p:sp>
        <p:nvSpPr>
          <p:cNvPr id="3" name="Content Placeholder 2"/>
          <p:cNvSpPr>
            <a:spLocks noGrp="1"/>
          </p:cNvSpPr>
          <p:nvPr>
            <p:ph idx="1"/>
          </p:nvPr>
        </p:nvSpPr>
        <p:spPr>
          <a:xfrm>
            <a:off x="457200" y="1268760"/>
            <a:ext cx="8229600" cy="4525963"/>
          </a:xfrm>
        </p:spPr>
        <p:txBody>
          <a:bodyPr>
            <a:normAutofit fontScale="92500" lnSpcReduction="20000"/>
          </a:bodyPr>
          <a:lstStyle/>
          <a:p>
            <a:r>
              <a:rPr lang="en-GB" sz="2000" dirty="0" smtClean="0"/>
              <a:t>Definition</a:t>
            </a:r>
          </a:p>
          <a:p>
            <a:pPr marL="0" indent="0">
              <a:buNone/>
            </a:pPr>
            <a:endParaRPr lang="en-GB" sz="2000" dirty="0" smtClean="0"/>
          </a:p>
          <a:p>
            <a:pPr marL="0" indent="0">
              <a:buNone/>
            </a:pPr>
            <a:r>
              <a:rPr lang="en-GB" sz="2000" dirty="0" smtClean="0"/>
              <a:t>A call that replaces a withdrawn call is a </a:t>
            </a:r>
            <a:r>
              <a:rPr lang="en-GB" sz="2000" u="sng" dirty="0" smtClean="0"/>
              <a:t>comparable call</a:t>
            </a:r>
            <a:r>
              <a:rPr lang="en-GB" sz="2000" dirty="0" smtClean="0"/>
              <a:t>, if it: </a:t>
            </a:r>
          </a:p>
          <a:p>
            <a:endParaRPr lang="en-GB" sz="2000" dirty="0" smtClean="0"/>
          </a:p>
          <a:p>
            <a:pPr marL="514350" indent="-514350">
              <a:buFont typeface="+mj-lt"/>
              <a:buAutoNum type="arabicPeriod"/>
            </a:pPr>
            <a:r>
              <a:rPr lang="en-GB" sz="1800" dirty="0" smtClean="0"/>
              <a:t>has the same or similar meaning as that attributable to the withdrawn call, or</a:t>
            </a:r>
          </a:p>
          <a:p>
            <a:pPr marL="514350" indent="-514350">
              <a:buFont typeface="+mj-lt"/>
              <a:buAutoNum type="arabicPeriod"/>
            </a:pPr>
            <a:r>
              <a:rPr lang="en-GB" sz="1800" dirty="0" smtClean="0"/>
              <a:t>defines a subset of the possible meanings attributable to the withdrawn call, or</a:t>
            </a:r>
          </a:p>
          <a:p>
            <a:pPr marL="514350" indent="-514350">
              <a:buFont typeface="+mj-lt"/>
              <a:buAutoNum type="arabicPeriod"/>
            </a:pPr>
            <a:r>
              <a:rPr lang="en-GB" sz="1800" dirty="0" smtClean="0"/>
              <a:t>has the same purpose (</a:t>
            </a:r>
            <a:r>
              <a:rPr lang="en-GB" sz="1800" dirty="0" err="1" smtClean="0"/>
              <a:t>eg</a:t>
            </a:r>
            <a:r>
              <a:rPr lang="en-GB" sz="1800" dirty="0"/>
              <a:t> </a:t>
            </a:r>
            <a:r>
              <a:rPr lang="en-GB" sz="1800" dirty="0" smtClean="0"/>
              <a:t>an asking bid or relay) as that attributable to the withdrawn call</a:t>
            </a:r>
          </a:p>
          <a:p>
            <a:endParaRPr lang="en-GB" sz="1800" dirty="0" smtClean="0"/>
          </a:p>
          <a:p>
            <a:pPr>
              <a:spcAft>
                <a:spcPts val="600"/>
              </a:spcAft>
            </a:pPr>
            <a:r>
              <a:rPr lang="en-GB" sz="1800" dirty="0" smtClean="0"/>
              <a:t>“</a:t>
            </a:r>
            <a:r>
              <a:rPr lang="en-GB" sz="1800" i="1" dirty="0" smtClean="0"/>
              <a:t>Same or similar meaning</a:t>
            </a:r>
            <a:r>
              <a:rPr lang="en-GB" sz="1800" dirty="0" smtClean="0"/>
              <a:t>” – be lenient, give a liberal interpretation</a:t>
            </a:r>
          </a:p>
          <a:p>
            <a:pPr>
              <a:spcAft>
                <a:spcPts val="600"/>
              </a:spcAft>
            </a:pPr>
            <a:r>
              <a:rPr lang="en-GB" sz="1800" dirty="0" smtClean="0"/>
              <a:t>“</a:t>
            </a:r>
            <a:r>
              <a:rPr lang="en-GB" sz="1800" i="1" dirty="0" smtClean="0"/>
              <a:t>subset</a:t>
            </a:r>
            <a:r>
              <a:rPr lang="en-GB" sz="1800" dirty="0" smtClean="0"/>
              <a:t>” – the crucial question is :- would all hands that make the comparable call have made the withdrawn call?....not the other way round !!</a:t>
            </a:r>
          </a:p>
          <a:p>
            <a:pPr>
              <a:spcAft>
                <a:spcPts val="600"/>
              </a:spcAft>
            </a:pPr>
            <a:r>
              <a:rPr lang="en-GB" sz="1800" dirty="0" smtClean="0"/>
              <a:t>“</a:t>
            </a:r>
            <a:r>
              <a:rPr lang="en-GB" sz="1800" i="1" dirty="0" smtClean="0"/>
              <a:t>attributable</a:t>
            </a:r>
            <a:r>
              <a:rPr lang="en-GB" sz="1800" dirty="0" smtClean="0"/>
              <a:t>” – less need to know the intention (</a:t>
            </a:r>
            <a:r>
              <a:rPr lang="en-GB" sz="1800" dirty="0" err="1" smtClean="0"/>
              <a:t>ie</a:t>
            </a:r>
            <a:r>
              <a:rPr lang="en-GB" sz="1800" dirty="0" smtClean="0"/>
              <a:t> less need to take the bidder away from the table to discuss), especially if obvious to the table what was meant</a:t>
            </a:r>
          </a:p>
          <a:p>
            <a:r>
              <a:rPr lang="en-GB" sz="1800" dirty="0" smtClean="0"/>
              <a:t>“</a:t>
            </a:r>
            <a:r>
              <a:rPr lang="en-GB" sz="1800" i="1" dirty="0" smtClean="0"/>
              <a:t>same purpose</a:t>
            </a:r>
            <a:r>
              <a:rPr lang="en-GB" sz="1800" dirty="0" smtClean="0"/>
              <a:t>” : even if the responses may be slightly different, the use of 2C over 1NT and 3C over 2NT both enquire about the major suits. </a:t>
            </a:r>
            <a:endParaRPr lang="en-GB" sz="1800" dirty="0"/>
          </a:p>
        </p:txBody>
      </p:sp>
      <p:sp>
        <p:nvSpPr>
          <p:cNvPr id="4" name="Title 1"/>
          <p:cNvSpPr txBox="1">
            <a:spLocks/>
          </p:cNvSpPr>
          <p:nvPr/>
        </p:nvSpPr>
        <p:spPr>
          <a:xfrm>
            <a:off x="179512" y="5805264"/>
            <a:ext cx="8640960" cy="926976"/>
          </a:xfrm>
          <a:prstGeom prst="rect">
            <a:avLst/>
          </a:prstGeom>
          <a:noFill/>
          <a:ln>
            <a:solidFill>
              <a:schemeClr val="tx1"/>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dirty="0" smtClean="0"/>
              <a:t>Now have a go at the 16 questions in a quiz about comparable calls</a:t>
            </a:r>
          </a:p>
          <a:p>
            <a:r>
              <a:rPr lang="en-GB" sz="2000" dirty="0" smtClean="0"/>
              <a:t> and discuss the answers as a group. Was there a consensus in every case ?</a:t>
            </a:r>
            <a:endParaRPr lang="en-GB" sz="2000" dirty="0"/>
          </a:p>
        </p:txBody>
      </p:sp>
    </p:spTree>
    <p:extLst>
      <p:ext uri="{BB962C8B-B14F-4D97-AF65-F5344CB8AC3E}">
        <p14:creationId xmlns:p14="http://schemas.microsoft.com/office/powerpoint/2010/main" val="2700431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Law23 –Comparable Calls</a:t>
            </a:r>
            <a:endParaRPr lang="en-GB" dirty="0"/>
          </a:p>
        </p:txBody>
      </p:sp>
      <p:sp>
        <p:nvSpPr>
          <p:cNvPr id="3" name="Content Placeholder 2"/>
          <p:cNvSpPr>
            <a:spLocks noGrp="1"/>
          </p:cNvSpPr>
          <p:nvPr>
            <p:ph idx="1"/>
          </p:nvPr>
        </p:nvSpPr>
        <p:spPr/>
        <p:txBody>
          <a:bodyPr>
            <a:normAutofit/>
          </a:bodyPr>
          <a:lstStyle/>
          <a:p>
            <a:r>
              <a:rPr lang="en-GB" sz="2000" dirty="0" smtClean="0"/>
              <a:t>Rectification</a:t>
            </a:r>
          </a:p>
          <a:p>
            <a:endParaRPr lang="en-GB" sz="2000" dirty="0" smtClean="0"/>
          </a:p>
          <a:p>
            <a:pPr marL="0" indent="0">
              <a:buNone/>
            </a:pPr>
            <a:r>
              <a:rPr lang="en-GB" sz="2000" dirty="0" smtClean="0"/>
              <a:t>When a call (</a:t>
            </a:r>
            <a:r>
              <a:rPr lang="en-GB" sz="2000" dirty="0" err="1" smtClean="0"/>
              <a:t>eg</a:t>
            </a:r>
            <a:r>
              <a:rPr lang="en-GB" sz="2000" dirty="0" smtClean="0"/>
              <a:t> insufficient, out of turn) is cancelled and replaced with a </a:t>
            </a:r>
            <a:r>
              <a:rPr lang="en-GB" sz="2000" u="sng" dirty="0" smtClean="0"/>
              <a:t>comparable call</a:t>
            </a:r>
            <a:r>
              <a:rPr lang="en-GB" sz="2000" dirty="0" smtClean="0"/>
              <a:t>, then both the auction and play continue without further rectification</a:t>
            </a:r>
          </a:p>
          <a:p>
            <a:pPr marL="0" indent="0">
              <a:buNone/>
            </a:pPr>
            <a:endParaRPr lang="en-GB" sz="2000" dirty="0" smtClean="0"/>
          </a:p>
          <a:p>
            <a:pPr marL="0" indent="0">
              <a:buNone/>
            </a:pPr>
            <a:r>
              <a:rPr lang="en-GB" sz="2000" dirty="0" smtClean="0"/>
              <a:t>NB: Unauthorised Information does not arise, so Law 16C2 does not apply</a:t>
            </a:r>
          </a:p>
          <a:p>
            <a:pPr marL="0" indent="0">
              <a:buNone/>
            </a:pPr>
            <a:r>
              <a:rPr lang="en-GB" sz="2000" dirty="0" smtClean="0"/>
              <a:t>However if the TD judges at the end of play that without the infraction the outcome of the board could well have been different (</a:t>
            </a:r>
            <a:r>
              <a:rPr lang="en-GB" sz="2000" dirty="0" err="1" smtClean="0"/>
              <a:t>ie</a:t>
            </a:r>
            <a:r>
              <a:rPr lang="en-GB" sz="2000" dirty="0" smtClean="0"/>
              <a:t> non-offending side damaged), he shall award an adjusted score (Law 12C1b, 27D)</a:t>
            </a:r>
          </a:p>
          <a:p>
            <a:pPr marL="0" indent="0">
              <a:buNone/>
            </a:pPr>
            <a:endParaRPr lang="en-GB" sz="2000" dirty="0" smtClean="0"/>
          </a:p>
          <a:p>
            <a:pPr marL="0" indent="0">
              <a:buNone/>
            </a:pPr>
            <a:endParaRPr lang="en-GB" sz="2000" dirty="0"/>
          </a:p>
          <a:p>
            <a:pPr marL="0" indent="0">
              <a:buNone/>
            </a:pPr>
            <a:endParaRPr lang="en-GB" sz="2000" dirty="0" smtClean="0"/>
          </a:p>
        </p:txBody>
      </p:sp>
    </p:spTree>
    <p:extLst>
      <p:ext uri="{BB962C8B-B14F-4D97-AF65-F5344CB8AC3E}">
        <p14:creationId xmlns:p14="http://schemas.microsoft.com/office/powerpoint/2010/main" val="2787713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Law 27 – Insufficient Bid</a:t>
            </a:r>
            <a:br>
              <a:rPr lang="en-GB" dirty="0" smtClean="0"/>
            </a:br>
            <a:r>
              <a:rPr lang="en-GB" dirty="0" smtClean="0"/>
              <a:t>(Impact of a Comparable Call)</a:t>
            </a:r>
            <a:endParaRPr lang="en-GB" dirty="0"/>
          </a:p>
        </p:txBody>
      </p:sp>
      <p:sp>
        <p:nvSpPr>
          <p:cNvPr id="3" name="Text Placeholder 2"/>
          <p:cNvSpPr>
            <a:spLocks noGrp="1"/>
          </p:cNvSpPr>
          <p:nvPr>
            <p:ph type="body" idx="1"/>
          </p:nvPr>
        </p:nvSpPr>
        <p:spPr/>
        <p:txBody>
          <a:bodyPr/>
          <a:lstStyle/>
          <a:p>
            <a:pPr algn="ctr"/>
            <a:r>
              <a:rPr lang="en-GB" u="sng" dirty="0" smtClean="0"/>
              <a:t>2007 Laws</a:t>
            </a:r>
            <a:endParaRPr lang="en-GB" u="sng" dirty="0"/>
          </a:p>
        </p:txBody>
      </p:sp>
      <p:sp>
        <p:nvSpPr>
          <p:cNvPr id="4" name="Content Placeholder 3"/>
          <p:cNvSpPr>
            <a:spLocks noGrp="1"/>
          </p:cNvSpPr>
          <p:nvPr>
            <p:ph sz="half" idx="2"/>
          </p:nvPr>
        </p:nvSpPr>
        <p:spPr>
          <a:xfrm>
            <a:off x="457200" y="2214016"/>
            <a:ext cx="4040188" cy="3951288"/>
          </a:xfrm>
        </p:spPr>
        <p:txBody>
          <a:bodyPr>
            <a:normAutofit/>
          </a:bodyPr>
          <a:lstStyle/>
          <a:p>
            <a:r>
              <a:rPr lang="en-GB" sz="1600" dirty="0" smtClean="0"/>
              <a:t>27A Can be accepted by LHO</a:t>
            </a:r>
          </a:p>
          <a:p>
            <a:endParaRPr lang="en-GB" sz="1600" dirty="0" smtClean="0"/>
          </a:p>
          <a:p>
            <a:r>
              <a:rPr lang="en-GB" sz="1600" dirty="0" smtClean="0"/>
              <a:t>27B1 Otherwise can be replaced without penalty if</a:t>
            </a:r>
          </a:p>
          <a:p>
            <a:pPr marL="800100" lvl="1" indent="-400050">
              <a:buFont typeface="+mj-lt"/>
              <a:buAutoNum type="romanLcPeriod"/>
            </a:pPr>
            <a:r>
              <a:rPr lang="en-GB" sz="1200" dirty="0" smtClean="0"/>
              <a:t>“by lowest sufficient bid </a:t>
            </a:r>
            <a:r>
              <a:rPr lang="en-GB" sz="1200" dirty="0" smtClean="0">
                <a:solidFill>
                  <a:srgbClr val="FF0000"/>
                </a:solidFill>
              </a:rPr>
              <a:t>in</a:t>
            </a:r>
            <a:r>
              <a:rPr lang="en-GB" sz="1200" dirty="0" smtClean="0"/>
              <a:t> the same denomination” provided both are incontrovertibly not artificial”; or</a:t>
            </a:r>
          </a:p>
          <a:p>
            <a:pPr marL="800100" lvl="1" indent="-400050">
              <a:buFont typeface="+mj-lt"/>
              <a:buAutoNum type="romanLcPeriod"/>
            </a:pPr>
            <a:r>
              <a:rPr lang="en-GB" sz="1200" dirty="0" smtClean="0"/>
              <a:t>“legal call with same or more precise meaning” (rectification bid)</a:t>
            </a:r>
          </a:p>
          <a:p>
            <a:endParaRPr lang="en-GB" sz="1600" dirty="0" smtClean="0"/>
          </a:p>
          <a:p>
            <a:r>
              <a:rPr lang="en-GB" sz="1600" dirty="0" smtClean="0"/>
              <a:t>27B2&amp;3 Otherwise can be replaced by any call except double or redouble, but partner silenced for rest of auction</a:t>
            </a:r>
            <a:endParaRPr lang="en-GB" sz="1600" dirty="0"/>
          </a:p>
        </p:txBody>
      </p:sp>
      <p:sp>
        <p:nvSpPr>
          <p:cNvPr id="5" name="Text Placeholder 4"/>
          <p:cNvSpPr>
            <a:spLocks noGrp="1"/>
          </p:cNvSpPr>
          <p:nvPr>
            <p:ph type="body" sz="quarter" idx="3"/>
          </p:nvPr>
        </p:nvSpPr>
        <p:spPr/>
        <p:txBody>
          <a:bodyPr/>
          <a:lstStyle/>
          <a:p>
            <a:pPr algn="ctr"/>
            <a:r>
              <a:rPr lang="en-GB" u="sng" dirty="0" smtClean="0"/>
              <a:t>2017 Laws</a:t>
            </a:r>
            <a:endParaRPr lang="en-GB" u="sng" dirty="0"/>
          </a:p>
        </p:txBody>
      </p:sp>
      <p:sp>
        <p:nvSpPr>
          <p:cNvPr id="6" name="Content Placeholder 5"/>
          <p:cNvSpPr>
            <a:spLocks noGrp="1"/>
          </p:cNvSpPr>
          <p:nvPr>
            <p:ph sz="quarter" idx="4"/>
          </p:nvPr>
        </p:nvSpPr>
        <p:spPr>
          <a:xfrm>
            <a:off x="4644008" y="2214016"/>
            <a:ext cx="4104456" cy="3951288"/>
          </a:xfrm>
        </p:spPr>
        <p:txBody>
          <a:bodyPr>
            <a:normAutofit/>
          </a:bodyPr>
          <a:lstStyle/>
          <a:p>
            <a:r>
              <a:rPr lang="en-GB" sz="1600" dirty="0" smtClean="0"/>
              <a:t>27A </a:t>
            </a:r>
            <a:r>
              <a:rPr lang="en-GB" sz="1600" dirty="0"/>
              <a:t>Can be accepted by LHO</a:t>
            </a:r>
          </a:p>
          <a:p>
            <a:endParaRPr lang="en-GB" sz="1600" dirty="0"/>
          </a:p>
          <a:p>
            <a:r>
              <a:rPr lang="en-GB" sz="1600" dirty="0"/>
              <a:t>27B1 Otherwise can be replaced without </a:t>
            </a:r>
            <a:r>
              <a:rPr lang="en-GB" sz="1600" dirty="0" smtClean="0"/>
              <a:t>penalty</a:t>
            </a:r>
            <a:endParaRPr lang="en-GB" sz="1600" dirty="0"/>
          </a:p>
          <a:p>
            <a:pPr marL="800100" lvl="1" indent="-400050">
              <a:buFont typeface="+mj-lt"/>
              <a:buAutoNum type="romanLcPeriod"/>
            </a:pPr>
            <a:r>
              <a:rPr lang="en-GB" sz="1200" dirty="0"/>
              <a:t>“by lowest sufficient bid </a:t>
            </a:r>
            <a:r>
              <a:rPr lang="en-GB" sz="1200" dirty="0" smtClean="0"/>
              <a:t>which </a:t>
            </a:r>
            <a:r>
              <a:rPr lang="en-GB" sz="1200" dirty="0" smtClean="0">
                <a:solidFill>
                  <a:srgbClr val="FF0000"/>
                </a:solidFill>
              </a:rPr>
              <a:t>specifies</a:t>
            </a:r>
            <a:r>
              <a:rPr lang="en-GB" sz="1200" dirty="0" smtClean="0"/>
              <a:t> the same denomination(s) as the withdrawn call” </a:t>
            </a:r>
            <a:r>
              <a:rPr lang="en-GB" sz="1200" strike="dblStrike" dirty="0"/>
              <a:t>provided both are incontrovertibly not artificial</a:t>
            </a:r>
            <a:r>
              <a:rPr lang="en-GB" sz="1200" dirty="0"/>
              <a:t>”; or</a:t>
            </a:r>
          </a:p>
          <a:p>
            <a:pPr marL="800100" lvl="1" indent="-400050">
              <a:buFont typeface="+mj-lt"/>
              <a:buAutoNum type="romanLcPeriod"/>
            </a:pPr>
            <a:r>
              <a:rPr lang="en-GB" sz="1200" dirty="0" smtClean="0"/>
              <a:t>By a Comparable Call</a:t>
            </a:r>
            <a:endParaRPr lang="en-GB" sz="1200" dirty="0"/>
          </a:p>
          <a:p>
            <a:endParaRPr lang="en-GB" sz="1600" dirty="0" smtClean="0"/>
          </a:p>
          <a:p>
            <a:endParaRPr lang="en-GB" sz="1200" dirty="0"/>
          </a:p>
          <a:p>
            <a:r>
              <a:rPr lang="en-GB" sz="1600" dirty="0"/>
              <a:t>27B2&amp;3 Otherwise can be replaced by any call except double or redouble, but partner silenced for rest of auction</a:t>
            </a:r>
          </a:p>
          <a:p>
            <a:endParaRPr lang="en-GB" sz="1800" dirty="0"/>
          </a:p>
        </p:txBody>
      </p:sp>
      <p:sp>
        <p:nvSpPr>
          <p:cNvPr id="7" name="Title 1"/>
          <p:cNvSpPr txBox="1">
            <a:spLocks/>
          </p:cNvSpPr>
          <p:nvPr/>
        </p:nvSpPr>
        <p:spPr>
          <a:xfrm>
            <a:off x="179512" y="5589240"/>
            <a:ext cx="8640960" cy="1143000"/>
          </a:xfrm>
          <a:prstGeom prst="rect">
            <a:avLst/>
          </a:prstGeom>
          <a:noFill/>
          <a:ln>
            <a:solidFill>
              <a:schemeClr val="tx1"/>
            </a:solidFill>
          </a:ln>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u="sng" dirty="0" smtClean="0"/>
              <a:t>Minimal change</a:t>
            </a:r>
            <a:r>
              <a:rPr lang="en-GB" sz="2000" dirty="0" smtClean="0"/>
              <a:t>, other than (</a:t>
            </a:r>
            <a:r>
              <a:rPr lang="en-GB" sz="2000" dirty="0" err="1" smtClean="0"/>
              <a:t>eg</a:t>
            </a:r>
            <a:r>
              <a:rPr lang="en-GB" sz="2000" dirty="0" smtClean="0"/>
              <a:t>) to allow an insufficient transfer to be replaced by a sufficient one (provided it is still the lowest available sufficient bid)</a:t>
            </a:r>
            <a:endParaRPr lang="en-GB" sz="2000" dirty="0"/>
          </a:p>
        </p:txBody>
      </p:sp>
    </p:spTree>
    <p:extLst>
      <p:ext uri="{BB962C8B-B14F-4D97-AF65-F5344CB8AC3E}">
        <p14:creationId xmlns:p14="http://schemas.microsoft.com/office/powerpoint/2010/main" val="327590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Law27 –</a:t>
            </a:r>
            <a:r>
              <a:rPr lang="en-GB" dirty="0"/>
              <a:t> </a:t>
            </a:r>
            <a:r>
              <a:rPr lang="en-GB" dirty="0" smtClean="0"/>
              <a:t>Insufficient Bids</a:t>
            </a:r>
            <a:endParaRPr lang="en-GB" dirty="0"/>
          </a:p>
        </p:txBody>
      </p:sp>
      <p:sp>
        <p:nvSpPr>
          <p:cNvPr id="3" name="Content Placeholder 2"/>
          <p:cNvSpPr>
            <a:spLocks noGrp="1"/>
          </p:cNvSpPr>
          <p:nvPr>
            <p:ph idx="1"/>
          </p:nvPr>
        </p:nvSpPr>
        <p:spPr>
          <a:xfrm>
            <a:off x="457200" y="1600200"/>
            <a:ext cx="8229600" cy="4853136"/>
          </a:xfrm>
        </p:spPr>
        <p:txBody>
          <a:bodyPr>
            <a:normAutofit fontScale="92500" lnSpcReduction="10000"/>
          </a:bodyPr>
          <a:lstStyle/>
          <a:p>
            <a:pPr marL="0" indent="0">
              <a:buNone/>
            </a:pPr>
            <a:r>
              <a:rPr lang="en-GB" sz="1800" dirty="0" smtClean="0"/>
              <a:t>As an example :-</a:t>
            </a:r>
          </a:p>
          <a:p>
            <a:pPr marL="0" indent="0">
              <a:buNone/>
            </a:pPr>
            <a:r>
              <a:rPr lang="en-GB" sz="1800" dirty="0" smtClean="0"/>
              <a:t>	1NT – (3H) – 2H</a:t>
            </a:r>
          </a:p>
          <a:p>
            <a:pPr marL="0" indent="0">
              <a:buNone/>
            </a:pPr>
            <a:r>
              <a:rPr lang="en-GB" sz="1800" dirty="0" smtClean="0"/>
              <a:t>	Responder makes an (insufficient) transfer in spades, </a:t>
            </a:r>
          </a:p>
          <a:p>
            <a:pPr marL="0" indent="0">
              <a:buNone/>
            </a:pPr>
            <a:r>
              <a:rPr lang="en-GB" sz="1800" dirty="0"/>
              <a:t>	</a:t>
            </a:r>
            <a:r>
              <a:rPr lang="en-GB" sz="1800" dirty="0" smtClean="0"/>
              <a:t>	</a:t>
            </a:r>
            <a:r>
              <a:rPr lang="en-GB" sz="1800" dirty="0" err="1" smtClean="0"/>
              <a:t>eg</a:t>
            </a:r>
            <a:r>
              <a:rPr lang="en-GB" sz="1800" dirty="0" smtClean="0"/>
              <a:t> after not seeing the overcall</a:t>
            </a:r>
          </a:p>
          <a:p>
            <a:pPr marL="0" indent="0">
              <a:buNone/>
            </a:pPr>
            <a:endParaRPr lang="en-GB" sz="1800" dirty="0" smtClean="0"/>
          </a:p>
          <a:p>
            <a:pPr marL="0" indent="0">
              <a:buNone/>
            </a:pPr>
            <a:endParaRPr lang="en-GB" sz="1800" dirty="0" smtClean="0"/>
          </a:p>
          <a:p>
            <a:pPr marL="0" indent="0">
              <a:buNone/>
            </a:pPr>
            <a:r>
              <a:rPr lang="en-GB" sz="1800" dirty="0" smtClean="0"/>
              <a:t>Could be replaced by 3S as lowest sufficient bid specifying same denomination</a:t>
            </a:r>
          </a:p>
          <a:p>
            <a:pPr marL="0" indent="0">
              <a:buNone/>
            </a:pPr>
            <a:endParaRPr lang="en-GB" sz="1800" dirty="0"/>
          </a:p>
          <a:p>
            <a:pPr marL="0" indent="0">
              <a:buNone/>
            </a:pPr>
            <a:r>
              <a:rPr lang="en-GB" sz="1800" dirty="0" smtClean="0"/>
              <a:t>If for some reason 3S not available to show spades naturally, then could be replaced by say 4D if the partnership play that as a South African Texas Transfer showing Spades instead or otherwise by 4H if that was still also a Transfer to spades</a:t>
            </a:r>
          </a:p>
          <a:p>
            <a:pPr marL="0" indent="0">
              <a:buNone/>
            </a:pPr>
            <a:endParaRPr lang="en-GB" sz="1800" dirty="0"/>
          </a:p>
          <a:p>
            <a:pPr marL="0" indent="0">
              <a:buNone/>
            </a:pPr>
            <a:r>
              <a:rPr lang="en-GB" sz="1800" u="sng" dirty="0" smtClean="0"/>
              <a:t>Key points</a:t>
            </a:r>
          </a:p>
          <a:p>
            <a:pPr>
              <a:buFontTx/>
              <a:buChar char="-"/>
            </a:pPr>
            <a:r>
              <a:rPr lang="en-GB" sz="1800" dirty="0" smtClean="0"/>
              <a:t>Has to be lowest sufficient bid available to specify that denomination (27B1a)</a:t>
            </a:r>
          </a:p>
          <a:p>
            <a:pPr>
              <a:buFontTx/>
              <a:buChar char="-"/>
            </a:pPr>
            <a:r>
              <a:rPr lang="en-GB" sz="1800" dirty="0" smtClean="0"/>
              <a:t>Issues about insufficient artificial bids largely removed</a:t>
            </a:r>
          </a:p>
          <a:p>
            <a:pPr>
              <a:buFontTx/>
              <a:buChar char="-"/>
            </a:pPr>
            <a:r>
              <a:rPr lang="en-GB" sz="1800" dirty="0" smtClean="0"/>
              <a:t>Be liberal in determining what may be a comparable call </a:t>
            </a:r>
          </a:p>
          <a:p>
            <a:pPr marL="0" indent="0">
              <a:buNone/>
            </a:pPr>
            <a:endParaRPr lang="en-GB" sz="1800" dirty="0" smtClean="0"/>
          </a:p>
          <a:p>
            <a:pPr marL="0" indent="0">
              <a:buNone/>
            </a:pPr>
            <a:endParaRPr lang="en-GB" sz="1800" dirty="0"/>
          </a:p>
          <a:p>
            <a:pPr marL="0" indent="0">
              <a:buNone/>
            </a:pPr>
            <a:endParaRPr lang="en-GB" sz="1800" dirty="0" smtClean="0"/>
          </a:p>
          <a:p>
            <a:pPr marL="0" indent="0">
              <a:buNone/>
            </a:pPr>
            <a:endParaRPr lang="en-GB" sz="1800" dirty="0"/>
          </a:p>
          <a:p>
            <a:pPr marL="0" indent="0">
              <a:buNone/>
            </a:pPr>
            <a:endParaRPr lang="en-GB" sz="1800" dirty="0" smtClean="0"/>
          </a:p>
        </p:txBody>
      </p:sp>
    </p:spTree>
    <p:extLst>
      <p:ext uri="{BB962C8B-B14F-4D97-AF65-F5344CB8AC3E}">
        <p14:creationId xmlns:p14="http://schemas.microsoft.com/office/powerpoint/2010/main" val="1344502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3024</Words>
  <Application>Microsoft Office PowerPoint</Application>
  <PresentationFormat>On-screen Show (4:3)</PresentationFormat>
  <Paragraphs>354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Laws of duplicate Bridge 2017</vt:lpstr>
      <vt:lpstr>Course Contents</vt:lpstr>
      <vt:lpstr>Course Introduction</vt:lpstr>
      <vt:lpstr>Handout on the simpler or less significant changes</vt:lpstr>
      <vt:lpstr>Law23 –Comparable Calls</vt:lpstr>
      <vt:lpstr>Law23 –Comparable Calls</vt:lpstr>
      <vt:lpstr>Law23 –Comparable Calls</vt:lpstr>
      <vt:lpstr>Law 27 – Insufficient Bid (Impact of a Comparable Call)</vt:lpstr>
      <vt:lpstr>Law27 – Insufficient Bids</vt:lpstr>
      <vt:lpstr>Laws 29-32 – Calls out of Turn</vt:lpstr>
      <vt:lpstr>Law 30  - Pass out of Turn</vt:lpstr>
      <vt:lpstr>Law 30 – Pass out of Turn</vt:lpstr>
      <vt:lpstr>Law 31  - Bid out of Turn</vt:lpstr>
      <vt:lpstr>Law 32  - Double/Redouble out of Turn</vt:lpstr>
      <vt:lpstr>Law 26 – Lead Restrictions</vt:lpstr>
      <vt:lpstr>Law 68D – Claims/Concessions</vt:lpstr>
      <vt:lpstr>Law 68D – Claims/Concessions</vt:lpstr>
      <vt:lpstr>Law 86 – Teams Play (what to do when you can’t score up normally)</vt:lpstr>
      <vt:lpstr>Law 86 – Teams Play (what to do when you can’t score up normally)</vt:lpstr>
      <vt:lpstr>Appendix – Law 12 (“Reveley Rulings”)</vt:lpstr>
      <vt:lpstr>PowerPoint Presentation</vt:lpstr>
      <vt:lpstr>Reveley Rulings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Banbury</dc:creator>
  <cp:lastModifiedBy>Richard Banbury</cp:lastModifiedBy>
  <cp:revision>49</cp:revision>
  <cp:lastPrinted>2017-07-14T15:15:16Z</cp:lastPrinted>
  <dcterms:created xsi:type="dcterms:W3CDTF">2017-06-22T16:10:46Z</dcterms:created>
  <dcterms:modified xsi:type="dcterms:W3CDTF">2017-09-13T13:30:48Z</dcterms:modified>
</cp:coreProperties>
</file>